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71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7" r:id="rId19"/>
    <p:sldId id="276" r:id="rId20"/>
    <p:sldId id="278" r:id="rId21"/>
    <p:sldId id="27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96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dirty="0"/>
              <a:t>Number of applications by category</a:t>
            </a:r>
            <a:endParaRPr lang="cs-CZ" sz="1600" dirty="0"/>
          </a:p>
        </c:rich>
      </c:tx>
      <c:layout>
        <c:manualLayout>
          <c:xMode val="edge"/>
          <c:yMode val="edge"/>
          <c:x val="0.12979374930175033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9568205016039648E-2"/>
          <c:y val="0.26890888638920135"/>
          <c:w val="0.90570957276173814"/>
          <c:h val="0.621143607049118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68</c:v>
                </c:pt>
                <c:pt idx="1">
                  <c:v>78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D5-446F-880A-FFC13FC7CC0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Řada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highlight>
                      <a:srgbClr val="C0C0C0"/>
                    </a:highlight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A2D5-446F-880A-FFC13FC7CC08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Řada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highlight>
                      <a:srgbClr val="C0C0C0"/>
                    </a:highlight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errBars>
            <c:errBarType val="both"/>
            <c:errValType val="stdErr"/>
            <c:noEndCap val="0"/>
            <c:spPr>
              <a:noFill/>
              <a:ln w="9525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List1!$A$2:$A$4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A2D5-446F-880A-FFC13FC7CC0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-631614848"/>
        <c:axId val="-631609952"/>
      </c:barChart>
      <c:catAx>
        <c:axId val="-631614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09952"/>
        <c:crosses val="autoZero"/>
        <c:auto val="1"/>
        <c:lblAlgn val="ctr"/>
        <c:lblOffset val="100"/>
        <c:noMultiLvlLbl val="0"/>
      </c:catAx>
      <c:valAx>
        <c:axId val="-631609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6316148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highlight>
            <a:srgbClr val="C0C0C0"/>
          </a:highlight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600" dirty="0" err="1"/>
              <a:t>Paid</a:t>
            </a:r>
            <a:r>
              <a:rPr lang="cs-CZ" sz="1600" dirty="0"/>
              <a:t> </a:t>
            </a:r>
            <a:r>
              <a:rPr lang="cs-CZ" sz="1600" dirty="0" err="1"/>
              <a:t>out</a:t>
            </a:r>
            <a:r>
              <a:rPr lang="cs-CZ" sz="1600" dirty="0"/>
              <a:t> by </a:t>
            </a:r>
            <a:r>
              <a:rPr lang="cs-CZ" sz="1600" dirty="0" err="1"/>
              <a:t>category</a:t>
            </a:r>
            <a:endParaRPr lang="cs-CZ" dirty="0"/>
          </a:p>
        </c:rich>
      </c:tx>
      <c:layout>
        <c:manualLayout>
          <c:xMode val="edge"/>
          <c:yMode val="edge"/>
          <c:x val="0.19426661496975126"/>
          <c:y val="2.834738056593073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0761883931175263E-2"/>
          <c:y val="0.27853174603174602"/>
          <c:w val="0.88377515310586174"/>
          <c:h val="0.6294116360454943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Kategorie 3</c:v>
                </c:pt>
              </c:strCache>
            </c:strRef>
          </c:cat>
          <c:val>
            <c:numRef>
              <c:f>List1!$B$2:$B$4</c:f>
              <c:numCache>
                <c:formatCode>General</c:formatCode>
                <c:ptCount val="3"/>
                <c:pt idx="0">
                  <c:v>1105230</c:v>
                </c:pt>
                <c:pt idx="1">
                  <c:v>475520</c:v>
                </c:pt>
                <c:pt idx="2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F0-40B6-B90C-FE459A649159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highlight>
                      <a:srgbClr val="C0C0C0"/>
                    </a:highlight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Kategorie 3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1-79F0-40B6-B90C-FE459A649159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lt1"/>
                    </a:solidFill>
                    <a:highlight>
                      <a:srgbClr val="C0C0C0"/>
                    </a:highlight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Category 1</c:v>
                </c:pt>
                <c:pt idx="1">
                  <c:v>Category 2</c:v>
                </c:pt>
                <c:pt idx="2">
                  <c:v>Kategorie 3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2-79F0-40B6-B90C-FE459A64915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-631617024"/>
        <c:axId val="-631618656"/>
      </c:barChart>
      <c:catAx>
        <c:axId val="-631617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18656"/>
        <c:crosses val="autoZero"/>
        <c:auto val="1"/>
        <c:lblAlgn val="ctr"/>
        <c:lblOffset val="100"/>
        <c:noMultiLvlLbl val="0"/>
      </c:catAx>
      <c:valAx>
        <c:axId val="-63161865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6316170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highlight>
            <a:srgbClr val="C0C0C0"/>
          </a:highlight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 dirty="0" err="1"/>
              <a:t>Paid</a:t>
            </a:r>
            <a:r>
              <a:rPr lang="cs-CZ" sz="2000" b="1" dirty="0"/>
              <a:t> </a:t>
            </a:r>
            <a:r>
              <a:rPr lang="cs-CZ" sz="2000" b="1" dirty="0" err="1"/>
              <a:t>out</a:t>
            </a:r>
            <a:r>
              <a:rPr lang="cs-CZ" sz="2000" b="1" baseline="0" dirty="0"/>
              <a:t> by </a:t>
            </a:r>
            <a:r>
              <a:rPr lang="cs-CZ" sz="2000" b="1" baseline="0" dirty="0" err="1"/>
              <a:t>Constituent</a:t>
            </a:r>
            <a:r>
              <a:rPr lang="cs-CZ" sz="2000" b="1" baseline="0" dirty="0"/>
              <a:t> </a:t>
            </a:r>
            <a:r>
              <a:rPr lang="cs-CZ" sz="2000" b="1" baseline="0" dirty="0" err="1"/>
              <a:t>Parts</a:t>
            </a:r>
            <a:endParaRPr lang="cs-CZ" sz="2000" b="1" dirty="0"/>
          </a:p>
        </c:rich>
      </c:tx>
      <c:layout>
        <c:manualLayout>
          <c:xMode val="edge"/>
          <c:yMode val="edge"/>
          <c:x val="0.37857936169783202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Řada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List1!$B$2:$B$10</c:f>
              <c:numCache>
                <c:formatCode>#,##0</c:formatCode>
                <c:ptCount val="9"/>
                <c:pt idx="0">
                  <c:v>240500</c:v>
                </c:pt>
                <c:pt idx="1">
                  <c:v>281570</c:v>
                </c:pt>
                <c:pt idx="2">
                  <c:v>278300</c:v>
                </c:pt>
                <c:pt idx="3">
                  <c:v>271400</c:v>
                </c:pt>
                <c:pt idx="4">
                  <c:v>69590</c:v>
                </c:pt>
                <c:pt idx="5">
                  <c:v>51040</c:v>
                </c:pt>
                <c:pt idx="6">
                  <c:v>197680</c:v>
                </c:pt>
                <c:pt idx="7">
                  <c:v>186260</c:v>
                </c:pt>
                <c:pt idx="8">
                  <c:v>44410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10-4B3F-977C-27563B440EDA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Sloupec1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1-6610-4B3F-977C-27563B440EDA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Sloupec2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List1!$D$2:$D$10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6610-4B3F-977C-27563B440E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631608320"/>
        <c:axId val="-631619200"/>
      </c:barChart>
      <c:catAx>
        <c:axId val="-631608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19200"/>
        <c:crosses val="autoZero"/>
        <c:auto val="1"/>
        <c:lblAlgn val="ctr"/>
        <c:lblOffset val="100"/>
        <c:noMultiLvlLbl val="0"/>
      </c:catAx>
      <c:valAx>
        <c:axId val="-631619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083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Category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6</c:v>
                </c:pt>
                <c:pt idx="1">
                  <c:v>8</c:v>
                </c:pt>
                <c:pt idx="2">
                  <c:v>11</c:v>
                </c:pt>
                <c:pt idx="3">
                  <c:v>12</c:v>
                </c:pt>
                <c:pt idx="4">
                  <c:v>0</c:v>
                </c:pt>
                <c:pt idx="5">
                  <c:v>4</c:v>
                </c:pt>
                <c:pt idx="6">
                  <c:v>18</c:v>
                </c:pt>
                <c:pt idx="7">
                  <c:v>7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95-42FB-BD9C-28800E8911DD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Category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24</c:v>
                </c:pt>
                <c:pt idx="1">
                  <c:v>23</c:v>
                </c:pt>
                <c:pt idx="2">
                  <c:v>8</c:v>
                </c:pt>
                <c:pt idx="3">
                  <c:v>6</c:v>
                </c:pt>
                <c:pt idx="4">
                  <c:v>10</c:v>
                </c:pt>
                <c:pt idx="5">
                  <c:v>0</c:v>
                </c:pt>
                <c:pt idx="6">
                  <c:v>0</c:v>
                </c:pt>
                <c:pt idx="7">
                  <c:v>5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95-42FB-BD9C-28800E8911DD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Kategorie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List1!$D$2:$D$10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95-42FB-BD9C-28800E8911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31622464"/>
        <c:axId val="-631607776"/>
      </c:barChart>
      <c:catAx>
        <c:axId val="-63162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07776"/>
        <c:crosses val="autoZero"/>
        <c:auto val="1"/>
        <c:lblAlgn val="ctr"/>
        <c:lblOffset val="100"/>
        <c:noMultiLvlLbl val="0"/>
      </c:catAx>
      <c:valAx>
        <c:axId val="-631607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2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1. round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46800</c:v>
                </c:pt>
                <c:pt idx="1">
                  <c:v>35220</c:v>
                </c:pt>
                <c:pt idx="2">
                  <c:v>131400</c:v>
                </c:pt>
                <c:pt idx="3">
                  <c:v>0</c:v>
                </c:pt>
                <c:pt idx="4">
                  <c:v>0</c:v>
                </c:pt>
                <c:pt idx="5">
                  <c:v>18850</c:v>
                </c:pt>
                <c:pt idx="6">
                  <c:v>18750</c:v>
                </c:pt>
                <c:pt idx="7">
                  <c:v>34800</c:v>
                </c:pt>
                <c:pt idx="8">
                  <c:v>20400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3-42BD-BC15-DF8F069B033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2. round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94090</c:v>
                </c:pt>
                <c:pt idx="1">
                  <c:v>92350</c:v>
                </c:pt>
                <c:pt idx="2">
                  <c:v>423260</c:v>
                </c:pt>
                <c:pt idx="3">
                  <c:v>35690</c:v>
                </c:pt>
                <c:pt idx="4">
                  <c:v>5410</c:v>
                </c:pt>
                <c:pt idx="5">
                  <c:v>66360</c:v>
                </c:pt>
                <c:pt idx="6">
                  <c:v>48000</c:v>
                </c:pt>
                <c:pt idx="7">
                  <c:v>20400</c:v>
                </c:pt>
                <c:pt idx="8">
                  <c:v>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3-42BD-BC15-DF8F069B033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Year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MAIS</c:v>
                </c:pt>
              </c:strCache>
            </c:strRef>
          </c:cat>
          <c:val>
            <c:numRef>
              <c:f>List1!$D$2:$D$10</c:f>
              <c:numCache>
                <c:formatCode>General</c:formatCode>
                <c:ptCount val="9"/>
                <c:pt idx="0">
                  <c:v>53000</c:v>
                </c:pt>
                <c:pt idx="1">
                  <c:v>202780</c:v>
                </c:pt>
                <c:pt idx="2">
                  <c:v>217490</c:v>
                </c:pt>
                <c:pt idx="3">
                  <c:v>230400</c:v>
                </c:pt>
                <c:pt idx="4">
                  <c:v>0</c:v>
                </c:pt>
                <c:pt idx="5">
                  <c:v>51040</c:v>
                </c:pt>
                <c:pt idx="6">
                  <c:v>197680</c:v>
                </c:pt>
                <c:pt idx="7">
                  <c:v>127500</c:v>
                </c:pt>
                <c:pt idx="8">
                  <c:v>25340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53-42BD-BC15-DF8F069B0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631621376"/>
        <c:axId val="-631619744"/>
      </c:barChart>
      <c:catAx>
        <c:axId val="-631621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19744"/>
        <c:crosses val="autoZero"/>
        <c:auto val="1"/>
        <c:lblAlgn val="ctr"/>
        <c:lblOffset val="100"/>
        <c:noMultiLvlLbl val="0"/>
      </c:catAx>
      <c:valAx>
        <c:axId val="-63161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63162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1. round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115000</c:v>
                </c:pt>
                <c:pt idx="1">
                  <c:v>120300</c:v>
                </c:pt>
                <c:pt idx="2">
                  <c:v>170000</c:v>
                </c:pt>
                <c:pt idx="3">
                  <c:v>35000</c:v>
                </c:pt>
                <c:pt idx="4">
                  <c:v>156000</c:v>
                </c:pt>
                <c:pt idx="5">
                  <c:v>32000</c:v>
                </c:pt>
                <c:pt idx="6">
                  <c:v>15000</c:v>
                </c:pt>
                <c:pt idx="7">
                  <c:v>8000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3-42BD-BC15-DF8F069B033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2. round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266000</c:v>
                </c:pt>
                <c:pt idx="1">
                  <c:v>137000</c:v>
                </c:pt>
                <c:pt idx="2">
                  <c:v>121000</c:v>
                </c:pt>
                <c:pt idx="3">
                  <c:v>28000</c:v>
                </c:pt>
                <c:pt idx="4">
                  <c:v>128000</c:v>
                </c:pt>
                <c:pt idx="5">
                  <c:v>5000</c:v>
                </c:pt>
                <c:pt idx="6">
                  <c:v>55210</c:v>
                </c:pt>
                <c:pt idx="7">
                  <c:v>30000</c:v>
                </c:pt>
                <c:pt idx="8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3-42BD-BC15-DF8F069B033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Year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List1!$D$2:$D$10</c:f>
              <c:numCache>
                <c:formatCode>General</c:formatCode>
                <c:ptCount val="9"/>
                <c:pt idx="0">
                  <c:v>187500</c:v>
                </c:pt>
                <c:pt idx="1">
                  <c:v>78790</c:v>
                </c:pt>
                <c:pt idx="2">
                  <c:v>50810</c:v>
                </c:pt>
                <c:pt idx="3">
                  <c:v>31000</c:v>
                </c:pt>
                <c:pt idx="4">
                  <c:v>69590</c:v>
                </c:pt>
                <c:pt idx="5">
                  <c:v>0</c:v>
                </c:pt>
                <c:pt idx="6">
                  <c:v>0</c:v>
                </c:pt>
                <c:pt idx="7">
                  <c:v>48760</c:v>
                </c:pt>
                <c:pt idx="8">
                  <c:v>9070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53-42BD-BC15-DF8F069B0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02821264"/>
        <c:axId val="-502808752"/>
      </c:barChart>
      <c:catAx>
        <c:axId val="-50282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02808752"/>
        <c:crosses val="autoZero"/>
        <c:auto val="1"/>
        <c:lblAlgn val="ctr"/>
        <c:lblOffset val="100"/>
        <c:noMultiLvlLbl val="0"/>
      </c:catAx>
      <c:valAx>
        <c:axId val="-502808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0282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1. round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15600</c:v>
                </c:pt>
                <c:pt idx="1">
                  <c:v>11740</c:v>
                </c:pt>
                <c:pt idx="2">
                  <c:v>15156</c:v>
                </c:pt>
                <c:pt idx="3">
                  <c:v>0</c:v>
                </c:pt>
                <c:pt idx="4">
                  <c:v>0</c:v>
                </c:pt>
                <c:pt idx="5">
                  <c:v>9425</c:v>
                </c:pt>
                <c:pt idx="6">
                  <c:v>10000</c:v>
                </c:pt>
                <c:pt idx="7">
                  <c:v>34800</c:v>
                </c:pt>
                <c:pt idx="8">
                  <c:v>20400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3-42BD-BC15-DF8F069B033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2. round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13441</c:v>
                </c:pt>
                <c:pt idx="1">
                  <c:v>15392</c:v>
                </c:pt>
                <c:pt idx="2">
                  <c:v>16930</c:v>
                </c:pt>
                <c:pt idx="3">
                  <c:v>11897</c:v>
                </c:pt>
                <c:pt idx="4">
                  <c:v>5410</c:v>
                </c:pt>
                <c:pt idx="5">
                  <c:v>11060</c:v>
                </c:pt>
                <c:pt idx="6">
                  <c:v>9202</c:v>
                </c:pt>
                <c:pt idx="7">
                  <c:v>10200</c:v>
                </c:pt>
                <c:pt idx="8">
                  <c:v>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3-42BD-BC15-DF8F069B033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Year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FCE</c:v>
                </c:pt>
                <c:pt idx="1">
                  <c:v>FME</c:v>
                </c:pt>
                <c:pt idx="2">
                  <c:v>FEE</c:v>
                </c:pt>
                <c:pt idx="3">
                  <c:v>FNSPE</c:v>
                </c:pt>
                <c:pt idx="4">
                  <c:v>FA</c:v>
                </c:pt>
                <c:pt idx="5">
                  <c:v>FT</c:v>
                </c:pt>
                <c:pt idx="6">
                  <c:v>FBE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List1!$D$2:$D$10</c:f>
              <c:numCache>
                <c:formatCode>General</c:formatCode>
                <c:ptCount val="9"/>
                <c:pt idx="0">
                  <c:v>8833</c:v>
                </c:pt>
                <c:pt idx="1">
                  <c:v>25348</c:v>
                </c:pt>
                <c:pt idx="2">
                  <c:v>19772</c:v>
                </c:pt>
                <c:pt idx="3">
                  <c:v>19200</c:v>
                </c:pt>
                <c:pt idx="4">
                  <c:v>0</c:v>
                </c:pt>
                <c:pt idx="5">
                  <c:v>12760</c:v>
                </c:pt>
                <c:pt idx="6">
                  <c:v>10982</c:v>
                </c:pt>
                <c:pt idx="7">
                  <c:v>18214</c:v>
                </c:pt>
                <c:pt idx="8">
                  <c:v>12670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53-42BD-BC15-DF8F069B0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02811472"/>
        <c:axId val="-502807120"/>
      </c:barChart>
      <c:catAx>
        <c:axId val="-502811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02807120"/>
        <c:crosses val="autoZero"/>
        <c:auto val="1"/>
        <c:lblAlgn val="ctr"/>
        <c:lblOffset val="100"/>
        <c:noMultiLvlLbl val="0"/>
      </c:catAx>
      <c:valAx>
        <c:axId val="-50280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02811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1. round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FSv</c:v>
                </c:pt>
                <c:pt idx="1">
                  <c:v>FS </c:v>
                </c:pt>
                <c:pt idx="2">
                  <c:v>FEL</c:v>
                </c:pt>
                <c:pt idx="3">
                  <c:v>FJFI</c:v>
                </c:pt>
                <c:pt idx="4">
                  <c:v>FA</c:v>
                </c:pt>
                <c:pt idx="5">
                  <c:v>FD</c:v>
                </c:pt>
                <c:pt idx="6">
                  <c:v>FBMI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List1!$B$2:$B$10</c:f>
              <c:numCache>
                <c:formatCode>General</c:formatCode>
                <c:ptCount val="9"/>
                <c:pt idx="0">
                  <c:v>11500</c:v>
                </c:pt>
                <c:pt idx="1">
                  <c:v>22006</c:v>
                </c:pt>
                <c:pt idx="2">
                  <c:v>15454</c:v>
                </c:pt>
                <c:pt idx="3">
                  <c:v>17500</c:v>
                </c:pt>
                <c:pt idx="4">
                  <c:v>11143</c:v>
                </c:pt>
                <c:pt idx="5">
                  <c:v>7667</c:v>
                </c:pt>
                <c:pt idx="6">
                  <c:v>13750</c:v>
                </c:pt>
                <c:pt idx="7">
                  <c:v>8000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53-42BD-BC15-DF8F069B033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2. round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FSv</c:v>
                </c:pt>
                <c:pt idx="1">
                  <c:v>FS </c:v>
                </c:pt>
                <c:pt idx="2">
                  <c:v>FEL</c:v>
                </c:pt>
                <c:pt idx="3">
                  <c:v>FJFI</c:v>
                </c:pt>
                <c:pt idx="4">
                  <c:v>FA</c:v>
                </c:pt>
                <c:pt idx="5">
                  <c:v>FD</c:v>
                </c:pt>
                <c:pt idx="6">
                  <c:v>FBMI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List1!$C$2:$C$10</c:f>
              <c:numCache>
                <c:formatCode>General</c:formatCode>
                <c:ptCount val="9"/>
                <c:pt idx="0">
                  <c:v>12667</c:v>
                </c:pt>
                <c:pt idx="1">
                  <c:v>10538</c:v>
                </c:pt>
                <c:pt idx="2">
                  <c:v>11000</c:v>
                </c:pt>
                <c:pt idx="3">
                  <c:v>9333</c:v>
                </c:pt>
                <c:pt idx="4">
                  <c:v>16000</c:v>
                </c:pt>
                <c:pt idx="5">
                  <c:v>5000</c:v>
                </c:pt>
                <c:pt idx="6">
                  <c:v>9600</c:v>
                </c:pt>
                <c:pt idx="7">
                  <c:v>10000</c:v>
                </c:pt>
                <c:pt idx="8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53-42BD-BC15-DF8F069B0337}"/>
            </c:ext>
          </c:extLst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Year 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List1!$A$2:$A$10</c:f>
              <c:strCache>
                <c:ptCount val="9"/>
                <c:pt idx="0">
                  <c:v>FSv</c:v>
                </c:pt>
                <c:pt idx="1">
                  <c:v>FS </c:v>
                </c:pt>
                <c:pt idx="2">
                  <c:v>FEL</c:v>
                </c:pt>
                <c:pt idx="3">
                  <c:v>FJFI</c:v>
                </c:pt>
                <c:pt idx="4">
                  <c:v>FA</c:v>
                </c:pt>
                <c:pt idx="5">
                  <c:v>FD</c:v>
                </c:pt>
                <c:pt idx="6">
                  <c:v>FBMI</c:v>
                </c:pt>
                <c:pt idx="7">
                  <c:v>FIT</c:v>
                </c:pt>
                <c:pt idx="8">
                  <c:v>MÚVS</c:v>
                </c:pt>
              </c:strCache>
            </c:strRef>
          </c:cat>
          <c:val>
            <c:numRef>
              <c:f>List1!$D$2:$D$10</c:f>
              <c:numCache>
                <c:formatCode>General</c:formatCode>
                <c:ptCount val="9"/>
                <c:pt idx="0">
                  <c:v>8348</c:v>
                </c:pt>
                <c:pt idx="1">
                  <c:v>3940</c:v>
                </c:pt>
                <c:pt idx="2">
                  <c:v>7259</c:v>
                </c:pt>
                <c:pt idx="3">
                  <c:v>10333</c:v>
                </c:pt>
                <c:pt idx="4">
                  <c:v>7732</c:v>
                </c:pt>
                <c:pt idx="5">
                  <c:v>0</c:v>
                </c:pt>
                <c:pt idx="6">
                  <c:v>0</c:v>
                </c:pt>
                <c:pt idx="7">
                  <c:v>9752</c:v>
                </c:pt>
                <c:pt idx="8">
                  <c:v>4535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653-42BD-BC15-DF8F069B03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02816912"/>
        <c:axId val="-502820720"/>
      </c:barChart>
      <c:catAx>
        <c:axId val="-50281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02820720"/>
        <c:crosses val="autoZero"/>
        <c:auto val="1"/>
        <c:lblAlgn val="ctr"/>
        <c:lblOffset val="100"/>
        <c:noMultiLvlLbl val="0"/>
      </c:catAx>
      <c:valAx>
        <c:axId val="-502820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502816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967AF-B977-4A4A-82DE-45B7F7C44808}" type="datetimeFigureOut">
              <a:rPr lang="cs-CZ" smtClean="0"/>
              <a:t>01.12.2022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5BE368-38F2-48AF-BB38-B7CB445C3E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85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7D797-A454-4E25-AD89-3B12AF0C098A}" type="datetime1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573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A0EA8-E3F4-4547-A491-E8BBF86C73DB}" type="datetime1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801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0516-D215-4BBE-B135-14563963DE5E}" type="datetime1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0778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27D276-B334-4F8A-B832-F0A35A4DE5E4}" type="datetime1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489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3260E-B824-4550-B8C5-6ABE0243AC47}" type="datetime1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73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9F619-DA56-4720-8B2F-782ECA862A34}" type="datetime1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59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9ABB0-8D81-4175-920B-56FA6A4531AB}" type="datetime1">
              <a:rPr lang="cs-CZ" smtClean="0"/>
              <a:t>01.12.2022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23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F1150-7E56-4042-85CE-2481A5B4A246}" type="datetime1">
              <a:rPr lang="cs-CZ" smtClean="0"/>
              <a:t>01.12.2022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625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010628-DD89-4421-A2B4-40011B577E81}" type="datetime1">
              <a:rPr lang="cs-CZ" smtClean="0"/>
              <a:t>01.12.2022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34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0F6B-5903-459F-A4A4-74E4CD58AB9F}" type="datetime1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65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DB832-961F-47A7-BED3-3535AACAE921}" type="datetime1">
              <a:rPr lang="cs-CZ" smtClean="0"/>
              <a:t>01.12.2022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2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F911C-6553-40EB-AF1A-C254D3E7FC88}" type="datetime1">
              <a:rPr lang="cs-CZ" smtClean="0"/>
              <a:t>01.12.2022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37DDF-91FB-4E68-B5F2-2D9DDE694F1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679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259682"/>
          </a:xfrm>
        </p:spPr>
        <p:txBody>
          <a:bodyPr/>
          <a:lstStyle/>
          <a:p>
            <a:r>
              <a:rPr lang="en-US" dirty="0"/>
              <a:t>Scholarship Support for </a:t>
            </a:r>
            <a:r>
              <a:rPr lang="cs-CZ" dirty="0"/>
              <a:t>G</a:t>
            </a:r>
            <a:r>
              <a:rPr lang="en-US" dirty="0" err="1"/>
              <a:t>ifted</a:t>
            </a:r>
            <a:r>
              <a:rPr lang="en-US" dirty="0"/>
              <a:t> </a:t>
            </a:r>
            <a:r>
              <a:rPr lang="cs-CZ" dirty="0"/>
              <a:t>S</a:t>
            </a:r>
            <a:r>
              <a:rPr lang="en-US" dirty="0" err="1"/>
              <a:t>tudents</a:t>
            </a:r>
            <a:r>
              <a:rPr lang="en-US" dirty="0"/>
              <a:t> 2022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149080"/>
            <a:ext cx="6400800" cy="1489720"/>
          </a:xfrm>
        </p:spPr>
        <p:txBody>
          <a:bodyPr/>
          <a:lstStyle/>
          <a:p>
            <a:r>
              <a:rPr lang="cs-CZ" dirty="0"/>
              <a:t>Gabriela Achtenová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CB40796-97C6-40B9-ABDE-9B925ED6B2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6296" y="116632"/>
            <a:ext cx="1814400" cy="88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691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6575DA-8FF3-4020-ABA1-1B63863C4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FTS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1 – 4 applications = CZK 51,040 paid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51,040 was paid for F</a:t>
            </a:r>
            <a:r>
              <a:rPr lang="cs-CZ" sz="2400" dirty="0" err="1"/>
              <a:t>TS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D5DC331-3F1E-4973-8DB7-517E3CB7A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10</a:t>
            </a:fld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417004F9-6642-466B-96C9-0D18167318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7921"/>
            <a:ext cx="1224000" cy="1224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C347C47-4865-43DC-893B-F9FA1D134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228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2E62A-5B5E-42E4-AF90-110C06149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 err="1"/>
              <a:t>FBME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1 – 18 applications = CZK 197,680 paid out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197,680 was paid for </a:t>
            </a:r>
            <a:r>
              <a:rPr lang="en-US" sz="2400" dirty="0" err="1"/>
              <a:t>FBM</a:t>
            </a:r>
            <a:r>
              <a:rPr lang="cs-CZ" sz="2400" dirty="0"/>
              <a:t>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428C79-EE67-4F45-B3A4-3E548C3B2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11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6259909-9530-421C-BA24-84745664F5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573A7CF4-0D05-42AF-853B-A469A9CC2A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244" y="318122"/>
            <a:ext cx="1224000" cy="12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762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A621FA-6F34-4A61-864E-374B6CC11E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FIT</a:t>
            </a:r>
          </a:p>
          <a:p>
            <a:pPr marL="0" indent="0">
              <a:buNone/>
            </a:pPr>
            <a:r>
              <a:rPr lang="en-US" sz="2400" dirty="0"/>
              <a:t>Category 1 – 7 applications = CZK 127,500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2 – 5 applications = CZK 48,760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3 - 1 application = CZK 10,000 paid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186,260 was paid for FIT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48FF6E9-7A28-4FDA-9D8D-7720D6AC4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12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41DFC0E-C26E-490D-B442-D2AA7427303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9737"/>
            <a:ext cx="1224000" cy="1224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547F549-C025-41E2-96E1-2E063F7BA7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9326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B76249-37EE-408B-BE23-85C7F4932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MIAS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1 – 2 applications = CZK 25,340 paid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2 – 2 applications = CZK 9,070 paid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3 - 1 application = 1 positive - CZK 10,000 paid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44,410 was paid for M</a:t>
            </a:r>
            <a:r>
              <a:rPr lang="cs-CZ" sz="2400" dirty="0" err="1"/>
              <a:t>IAS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D00C52-93E2-4171-932A-A5F5809AF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13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834652A-8EC1-4EC7-9C8C-C578B985E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45923FB8-8AF3-4F04-9B9A-94BB1F1B9A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453" y="309828"/>
            <a:ext cx="1224000" cy="12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0998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14</a:t>
            </a:fld>
            <a:endParaRPr lang="cs-CZ"/>
          </a:p>
        </p:txBody>
      </p:sp>
      <p:graphicFrame>
        <p:nvGraphicFramePr>
          <p:cNvPr id="5" name="Graf 4">
            <a:extLst>
              <a:ext uri="{FF2B5EF4-FFF2-40B4-BE49-F238E27FC236}">
                <a16:creationId xmlns:a16="http://schemas.microsoft.com/office/drawing/2014/main" id="{594AFFB0-5EA8-45C3-8E27-ED6A6FFA2BD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9454171"/>
              </p:ext>
            </p:extLst>
          </p:nvPr>
        </p:nvGraphicFramePr>
        <p:xfrm>
          <a:off x="287524" y="548680"/>
          <a:ext cx="8568951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1DAB8F02-DB25-41AB-9F9E-899BBB509E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691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D0D441-87A7-46E7-A6A8-BDD17560B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 sz="2800" b="1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Number of applications in all categories for individual c</a:t>
            </a:r>
            <a:r>
              <a:rPr lang="cs-CZ" sz="20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onstituent</a:t>
            </a:r>
            <a:r>
              <a:rPr lang="cs-CZ" sz="20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2000" b="1" dirty="0" err="1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rPr>
              <a:t>parts</a:t>
            </a:r>
            <a:endParaRPr lang="cs-CZ" sz="2000" b="1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495D502-03A0-44E0-87FC-6EB12A8B1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15</a:t>
            </a:fld>
            <a:endParaRPr lang="cs-CZ"/>
          </a:p>
        </p:txBody>
      </p:sp>
      <p:graphicFrame>
        <p:nvGraphicFramePr>
          <p:cNvPr id="5" name="Zástupný symbol pro obsah 6">
            <a:extLst>
              <a:ext uri="{FF2B5EF4-FFF2-40B4-BE49-F238E27FC236}">
                <a16:creationId xmlns:a16="http://schemas.microsoft.com/office/drawing/2014/main" id="{DE2FB111-CB79-4C26-9023-234FDEEFB8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658254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8826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06ADF-D7BC-4010-A703-ACC239E0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1st category - paid for 3 rounds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A862CD-6A6D-499A-B5FB-C01E9FEC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16</a:t>
            </a:fld>
            <a:endParaRPr lang="cs-CZ"/>
          </a:p>
        </p:txBody>
      </p:sp>
      <p:graphicFrame>
        <p:nvGraphicFramePr>
          <p:cNvPr id="5" name="Zástupný symbol pro obsah 6">
            <a:extLst>
              <a:ext uri="{FF2B5EF4-FFF2-40B4-BE49-F238E27FC236}">
                <a16:creationId xmlns:a16="http://schemas.microsoft.com/office/drawing/2014/main" id="{CA960BD0-73D0-483E-BC16-1AE7C3AFF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26560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9736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06ADF-D7BC-4010-A703-ACC239E0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2nd category - paid for 3 rounds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A862CD-6A6D-499A-B5FB-C01E9FEC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17</a:t>
            </a:fld>
            <a:endParaRPr lang="cs-CZ"/>
          </a:p>
        </p:txBody>
      </p:sp>
      <p:graphicFrame>
        <p:nvGraphicFramePr>
          <p:cNvPr id="5" name="Zástupný symbol pro obsah 6">
            <a:extLst>
              <a:ext uri="{FF2B5EF4-FFF2-40B4-BE49-F238E27FC236}">
                <a16:creationId xmlns:a16="http://schemas.microsoft.com/office/drawing/2014/main" id="{CA960BD0-73D0-483E-BC16-1AE7C3AFF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5548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3027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A74676-DD28-46B0-9A0E-3E8236836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Average per student for 3 rounds</a:t>
            </a: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DAE4E9-5C92-42B8-AF3B-61B8CE54A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1st category – average amount paid per student = CZK 16,253</a:t>
            </a:r>
            <a:endParaRPr lang="cs-CZ" dirty="0"/>
          </a:p>
          <a:p>
            <a:r>
              <a:rPr lang="en-US" dirty="0"/>
              <a:t>2nd category – average amount paid per student = CZK 6,163</a:t>
            </a:r>
            <a:endParaRPr lang="cs-CZ" dirty="0"/>
          </a:p>
          <a:p>
            <a:r>
              <a:rPr lang="en-US" dirty="0"/>
              <a:t>3rd category (in 2022) = CZK 10,000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39A88D-92EF-4B2A-8DFC-FECDD2561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0321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06ADF-D7BC-4010-A703-ACC239E0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1st category – average amount per student for 3 rounds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A862CD-6A6D-499A-B5FB-C01E9FEC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19</a:t>
            </a:fld>
            <a:endParaRPr lang="cs-CZ"/>
          </a:p>
        </p:txBody>
      </p:sp>
      <p:graphicFrame>
        <p:nvGraphicFramePr>
          <p:cNvPr id="5" name="Zástupný symbol pro obsah 6">
            <a:extLst>
              <a:ext uri="{FF2B5EF4-FFF2-40B4-BE49-F238E27FC236}">
                <a16:creationId xmlns:a16="http://schemas.microsoft.com/office/drawing/2014/main" id="{CA960BD0-73D0-483E-BC16-1AE7C3AFF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2010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7332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2743" y="3573016"/>
            <a:ext cx="8229600" cy="926976"/>
          </a:xfrm>
        </p:spPr>
        <p:txBody>
          <a:bodyPr>
            <a:noAutofit/>
          </a:bodyPr>
          <a:lstStyle/>
          <a:p>
            <a:r>
              <a:rPr lang="en-US" sz="3200" dirty="0"/>
              <a:t>In 2022, the "Gifted </a:t>
            </a:r>
            <a:r>
              <a:rPr lang="cs-CZ" sz="3200" dirty="0"/>
              <a:t>S</a:t>
            </a:r>
            <a:r>
              <a:rPr lang="en-US" sz="3200" dirty="0" err="1"/>
              <a:t>tudents</a:t>
            </a:r>
            <a:r>
              <a:rPr lang="en-US" sz="3200" dirty="0"/>
              <a:t>" competition was announced in 3 categories </a:t>
            </a:r>
            <a:r>
              <a:rPr lang="cs-CZ" sz="3200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25144"/>
            <a:ext cx="8229600" cy="208823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200" dirty="0"/>
              <a:t>Publication at a conference or in a professional journal</a:t>
            </a:r>
            <a:r>
              <a:rPr lang="cs-CZ" sz="22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Success in an (inter) national competition or other </a:t>
            </a:r>
            <a:r>
              <a:rPr lang="en-US" sz="2200" dirty="0" err="1"/>
              <a:t>CTU</a:t>
            </a:r>
            <a:r>
              <a:rPr lang="en-US" sz="2200" dirty="0"/>
              <a:t> representation</a:t>
            </a:r>
            <a:endParaRPr lang="cs-CZ" sz="2200" dirty="0"/>
          </a:p>
          <a:p>
            <a:pPr marL="457200" indent="-457200">
              <a:buFont typeface="+mj-lt"/>
              <a:buAutoNum type="arabicPeriod"/>
            </a:pPr>
            <a:r>
              <a:rPr lang="en-US" sz="2200" dirty="0"/>
              <a:t>Special merit scholarship (registration in ELSA)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2</a:t>
            </a:fld>
            <a:endParaRPr lang="cs-CZ"/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462743" y="980728"/>
            <a:ext cx="8229600" cy="18722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/>
              <a:t>„ </a:t>
            </a:r>
            <a:r>
              <a:rPr lang="cs-CZ" dirty="0" err="1"/>
              <a:t>Gifted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“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62743" y="980728"/>
            <a:ext cx="8291264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0B366DC-BE65-43D9-A3F0-F369C0D12A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4978" y="24380"/>
            <a:ext cx="1814400" cy="884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614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06ADF-D7BC-4010-A703-ACC239E0E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2nd category – average amount per student for 3 rounds</a:t>
            </a:r>
            <a:endParaRPr lang="cs-CZ" sz="24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0A862CD-6A6D-499A-B5FB-C01E9FEC8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20</a:t>
            </a:fld>
            <a:endParaRPr lang="cs-CZ"/>
          </a:p>
        </p:txBody>
      </p:sp>
      <p:graphicFrame>
        <p:nvGraphicFramePr>
          <p:cNvPr id="5" name="Zástupný symbol pro obsah 6">
            <a:extLst>
              <a:ext uri="{FF2B5EF4-FFF2-40B4-BE49-F238E27FC236}">
                <a16:creationId xmlns:a16="http://schemas.microsoft.com/office/drawing/2014/main" id="{CA960BD0-73D0-483E-BC16-1AE7C3AFFD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66867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23948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1D51BE-E3CB-4E4D-B352-58ED4A036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Merit scholarship comparison - ELSA registration</a:t>
            </a:r>
            <a:endParaRPr lang="cs-CZ" sz="28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17A124-7F4C-41ED-ACBA-4E4AB5745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1st round 2021 – 4th category</a:t>
            </a:r>
            <a:endParaRPr lang="cs-CZ" sz="2400" dirty="0"/>
          </a:p>
          <a:p>
            <a:r>
              <a:rPr lang="cs-CZ" sz="2400" dirty="0"/>
              <a:t>	</a:t>
            </a:r>
            <a:r>
              <a:rPr lang="en-US" sz="2400" dirty="0"/>
              <a:t> 8 successful applications - paid CZK 60,000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	</a:t>
            </a:r>
            <a:r>
              <a:rPr lang="nl-NL" sz="2400" dirty="0"/>
              <a:t> average per student CZK 7,500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 err="1"/>
              <a:t>Year</a:t>
            </a:r>
            <a:r>
              <a:rPr lang="cs-CZ" sz="2400" dirty="0"/>
              <a:t> 2022 – </a:t>
            </a:r>
            <a:r>
              <a:rPr lang="cs-CZ" sz="2400" dirty="0" err="1"/>
              <a:t>3rd</a:t>
            </a:r>
            <a:r>
              <a:rPr lang="cs-CZ" sz="2400" dirty="0"/>
              <a:t> </a:t>
            </a:r>
            <a:r>
              <a:rPr lang="cs-CZ" sz="2400" dirty="0" err="1"/>
              <a:t>category</a:t>
            </a:r>
            <a:endParaRPr lang="cs-CZ" sz="2400" dirty="0"/>
          </a:p>
          <a:p>
            <a:r>
              <a:rPr lang="cs-CZ" sz="2400" dirty="0"/>
              <a:t>	</a:t>
            </a:r>
            <a:r>
              <a:rPr lang="en-US" sz="2400" dirty="0"/>
              <a:t>4 successful applications - CZK 40,000 paid</a:t>
            </a:r>
            <a:endParaRPr lang="cs-CZ" sz="2400" dirty="0"/>
          </a:p>
          <a:p>
            <a:r>
              <a:rPr lang="cs-CZ" sz="2400" dirty="0"/>
              <a:t>	</a:t>
            </a:r>
            <a:r>
              <a:rPr lang="nl-NL" sz="2400" dirty="0"/>
              <a:t> average per student CZK 10,000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	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484B88-32C6-478F-AF4A-165D67402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279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484784"/>
          </a:xfrm>
        </p:spPr>
        <p:txBody>
          <a:bodyPr>
            <a:normAutofit/>
          </a:bodyPr>
          <a:lstStyle/>
          <a:p>
            <a:r>
              <a:rPr lang="en-US" sz="3200" dirty="0"/>
              <a:t>Evaluation of the competition "Gifted </a:t>
            </a:r>
            <a:r>
              <a:rPr lang="cs-CZ" sz="3200" dirty="0"/>
              <a:t>S</a:t>
            </a:r>
            <a:r>
              <a:rPr lang="en-US" sz="3200" dirty="0" err="1"/>
              <a:t>tudents</a:t>
            </a:r>
            <a:r>
              <a:rPr lang="en-US" sz="3200" dirty="0"/>
              <a:t>" Number of submitted applications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 err="1"/>
              <a:t>Applications</a:t>
            </a:r>
            <a:r>
              <a:rPr lang="cs-CZ" sz="2800" dirty="0"/>
              <a:t> </a:t>
            </a:r>
            <a:r>
              <a:rPr lang="cs-CZ" sz="2800" dirty="0" err="1"/>
              <a:t>received</a:t>
            </a:r>
            <a:r>
              <a:rPr lang="cs-CZ" sz="2800" dirty="0"/>
              <a:t> - </a:t>
            </a:r>
            <a:r>
              <a:rPr lang="cs-CZ" sz="2800" dirty="0" err="1"/>
              <a:t>Total</a:t>
            </a:r>
            <a:r>
              <a:rPr lang="cs-CZ" sz="2800" dirty="0"/>
              <a:t> : 150</a:t>
            </a:r>
          </a:p>
          <a:p>
            <a:pPr marL="0" indent="0">
              <a:buNone/>
            </a:pP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which</a:t>
            </a:r>
            <a:r>
              <a:rPr lang="cs-CZ" sz="2800" dirty="0"/>
              <a:t> :</a:t>
            </a:r>
          </a:p>
          <a:p>
            <a:pPr marL="514350" indent="-514350">
              <a:buAutoNum type="arabicPeriod"/>
            </a:pPr>
            <a:r>
              <a:rPr lang="cs-CZ" sz="2800" dirty="0" err="1"/>
              <a:t>Category</a:t>
            </a:r>
            <a:r>
              <a:rPr lang="cs-CZ" sz="2800" dirty="0"/>
              <a:t> – 68 </a:t>
            </a:r>
            <a:r>
              <a:rPr lang="cs-CZ" sz="2800" dirty="0" err="1"/>
              <a:t>applications</a:t>
            </a:r>
            <a:endParaRPr lang="cs-CZ" sz="2800" dirty="0"/>
          </a:p>
          <a:p>
            <a:pPr marL="514350" indent="-514350">
              <a:buAutoNum type="arabicPeriod"/>
            </a:pPr>
            <a:r>
              <a:rPr lang="cs-CZ" sz="2800" dirty="0" err="1"/>
              <a:t>Category</a:t>
            </a:r>
            <a:r>
              <a:rPr lang="cs-CZ" sz="2800" dirty="0"/>
              <a:t> – 78 </a:t>
            </a:r>
            <a:r>
              <a:rPr lang="cs-CZ" sz="2800" dirty="0" err="1"/>
              <a:t>applications</a:t>
            </a:r>
            <a:endParaRPr lang="cs-CZ" sz="2800" dirty="0"/>
          </a:p>
          <a:p>
            <a:pPr marL="514350" indent="-514350">
              <a:buAutoNum type="arabicPeriod"/>
            </a:pPr>
            <a:r>
              <a:rPr lang="cs-CZ" sz="2800" dirty="0" err="1"/>
              <a:t>Category</a:t>
            </a:r>
            <a:r>
              <a:rPr lang="cs-CZ" sz="2800" dirty="0"/>
              <a:t> – 4 </a:t>
            </a:r>
            <a:r>
              <a:rPr lang="cs-CZ" sz="2800" dirty="0" err="1"/>
              <a:t>applications</a:t>
            </a:r>
            <a:endParaRPr lang="cs-CZ" sz="2800" dirty="0"/>
          </a:p>
          <a:p>
            <a:pPr marL="514350" indent="-514350">
              <a:buAutoNum type="arabicPeriod"/>
            </a:pPr>
            <a:endParaRPr lang="cs-CZ" sz="2800" dirty="0"/>
          </a:p>
          <a:p>
            <a:pPr marL="0" indent="0">
              <a:buNone/>
            </a:pPr>
            <a:r>
              <a:rPr lang="en-US" sz="2800" dirty="0"/>
              <a:t>Paid out in total: CZK 1,620,750</a:t>
            </a: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3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306A23B-2332-40B2-BC81-1CA38BDB2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523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4</a:t>
            </a:fld>
            <a:endParaRPr lang="cs-CZ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D7A00E7C-4DFC-4F2B-BAE6-8ED7DB3E4F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993339"/>
              </p:ext>
            </p:extLst>
          </p:nvPr>
        </p:nvGraphicFramePr>
        <p:xfrm>
          <a:off x="2123728" y="137316"/>
          <a:ext cx="4752528" cy="3450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7C1D7DBC-51BC-41D3-8FB3-8C5D375EC1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5621580"/>
              </p:ext>
            </p:extLst>
          </p:nvPr>
        </p:nvGraphicFramePr>
        <p:xfrm>
          <a:off x="2339759" y="3587663"/>
          <a:ext cx="4464483" cy="3133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54937F0C-DFF6-48C2-A0FA-F065190641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047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700808"/>
          </a:xfrm>
        </p:spPr>
        <p:txBody>
          <a:bodyPr>
            <a:normAutofit/>
          </a:bodyPr>
          <a:lstStyle/>
          <a:p>
            <a:r>
              <a:rPr lang="cs-CZ" sz="2800" dirty="0"/>
              <a:t>Schedule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individual</a:t>
            </a:r>
            <a:r>
              <a:rPr lang="cs-CZ" sz="2800" dirty="0"/>
              <a:t> </a:t>
            </a:r>
            <a:r>
              <a:rPr lang="cs-CZ" sz="2800" dirty="0" err="1"/>
              <a:t>faculties</a:t>
            </a:r>
            <a:r>
              <a:rPr lang="cs-CZ" sz="2800" dirty="0"/>
              <a:t> 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3533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FCE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1 – 6 applications = CZK 53,000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2 – 24 applications = CZK 187,500 paid out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240,500 was paid for F</a:t>
            </a:r>
            <a:r>
              <a:rPr lang="cs-CZ" sz="2400" dirty="0" err="1"/>
              <a:t>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5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7A9A31D-9EEE-4015-A91B-240C91D53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29C37391-74FB-4A1E-91A1-D016D2FE526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716"/>
            <a:ext cx="1224000" cy="12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767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err="1"/>
              <a:t>FME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1 – 8 applications = CZK 202,780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2 – 23 applications = CZK 78,790 paid out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281,570 was paid for F</a:t>
            </a:r>
            <a:r>
              <a:rPr lang="cs-CZ" sz="2400" dirty="0"/>
              <a:t>ME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6</a:t>
            </a:fld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DFD6FF87-DC99-4B18-931C-3AA32B0356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792"/>
            <a:ext cx="1224000" cy="1224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1F22E42-8D8E-4FFF-AB58-D66962210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3804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FEE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1 – 11 applications = CZK 217,490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2 – 8 applications = CZK 50,810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3 - 1 application = CZK 10,000 paid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278,300 was paid for FE</a:t>
            </a:r>
            <a:r>
              <a:rPr lang="cs-CZ" sz="2400" dirty="0"/>
              <a:t>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7</a:t>
            </a:fld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348400-2E87-4985-8DF7-D3C3E9C77F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  <p:pic>
        <p:nvPicPr>
          <p:cNvPr id="6" name="Obrázek 5" descr="Obsah obrázku text&#10;&#10;Popis byl vytvořen automaticky">
            <a:extLst>
              <a:ext uri="{FF2B5EF4-FFF2-40B4-BE49-F238E27FC236}">
                <a16:creationId xmlns:a16="http://schemas.microsoft.com/office/drawing/2014/main" id="{435FD946-04BA-4890-AD38-049361A71E9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1794"/>
            <a:ext cx="1224000" cy="12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301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49DDDC-B703-4B71-B81C-FEFBCA87E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err="1"/>
              <a:t>FNSPE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1 – 12 applications = CZK 230,400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2 – 6 applications = CZK 31,000 paid out</a:t>
            </a:r>
            <a:endParaRPr lang="cs-CZ" sz="2400" dirty="0"/>
          </a:p>
          <a:p>
            <a:pPr marL="0" indent="0">
              <a:buNone/>
            </a:pPr>
            <a:r>
              <a:rPr lang="en-US" sz="2400" dirty="0"/>
              <a:t>Category 3 - 1 application = CZK 10,000 paid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271,400 was paid for F</a:t>
            </a:r>
            <a:r>
              <a:rPr lang="cs-CZ" sz="2400" dirty="0" err="1"/>
              <a:t>NSPE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AF72C35-373B-4EB8-A0FE-68B13DCAC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8</a:t>
            </a:fld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3DC937CF-2E2C-4FF0-92DF-EE77CB2679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13646"/>
            <a:ext cx="1224000" cy="1224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9C10DEE4-3960-4D86-8339-B088BD985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388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6A167A-065E-401E-8D9B-92020184B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FA</a:t>
            </a:r>
          </a:p>
          <a:p>
            <a:pPr marL="0" indent="0">
              <a:buNone/>
            </a:pPr>
            <a:r>
              <a:rPr lang="en-US" sz="2400" dirty="0"/>
              <a:t>Category 2 – 10 applications – 9 positive = CZK 69,590 paid out</a:t>
            </a:r>
            <a:r>
              <a:rPr lang="cs-CZ" sz="2400" dirty="0"/>
              <a:t>			 1 </a:t>
            </a:r>
            <a:r>
              <a:rPr lang="cs-CZ" sz="2400" dirty="0" err="1"/>
              <a:t>unauthorized</a:t>
            </a:r>
            <a:r>
              <a:rPr lang="cs-CZ" sz="2400" dirty="0"/>
              <a:t> </a:t>
            </a:r>
            <a:r>
              <a:rPr lang="cs-CZ" sz="2400" dirty="0" err="1"/>
              <a:t>application</a:t>
            </a: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en-US" sz="2400" dirty="0"/>
              <a:t>A total of CZK 69,590 was paid for FA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AD5C4E-3859-4AB7-857C-9F889A4B9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37DDF-91FB-4E68-B5F2-2D9DDE694F1F}" type="slidenum">
              <a:rPr lang="cs-CZ" smtClean="0"/>
              <a:t>9</a:t>
            </a:fld>
            <a:endParaRPr lang="cs-CZ"/>
          </a:p>
        </p:txBody>
      </p:sp>
      <p:pic>
        <p:nvPicPr>
          <p:cNvPr id="5" name="Obrázek 4" descr="Obsah obrázku text, klipart, vektorová grafika&#10;&#10;Popis byl vytvořen automaticky">
            <a:extLst>
              <a:ext uri="{FF2B5EF4-FFF2-40B4-BE49-F238E27FC236}">
                <a16:creationId xmlns:a16="http://schemas.microsoft.com/office/drawing/2014/main" id="{EDEDBF7C-5CD8-4F97-BA22-740B9337D3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82315"/>
            <a:ext cx="1224000" cy="1224000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A33946B-0FFA-4846-9053-1C5FA829C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84241"/>
            <a:ext cx="1382352" cy="673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9737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511</Words>
  <Application>Microsoft Office PowerPoint</Application>
  <PresentationFormat>Předvádění na obrazovce (4:3)</PresentationFormat>
  <Paragraphs>104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systému Office</vt:lpstr>
      <vt:lpstr>Scholarship Support for Gifted Students 2022</vt:lpstr>
      <vt:lpstr>In 2022, the "Gifted Students" competition was announced in 3 categories :</vt:lpstr>
      <vt:lpstr>Evaluation of the competition "Gifted Students" Number of submitted applications</vt:lpstr>
      <vt:lpstr>Prezentace aplikace PowerPoint</vt:lpstr>
      <vt:lpstr>Schedule for individual faculties :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Number of applications in all categories for individual constituent parts</vt:lpstr>
      <vt:lpstr>1st category - paid for 3 rounds</vt:lpstr>
      <vt:lpstr>2nd category - paid for 3 rounds</vt:lpstr>
      <vt:lpstr>Average per student for 3 rounds</vt:lpstr>
      <vt:lpstr>1st category – average amount per student for 3 rounds</vt:lpstr>
      <vt:lpstr>2nd category – average amount per student for 3 rounds</vt:lpstr>
      <vt:lpstr>Merit scholarship comparison - ELSA registration</vt:lpstr>
    </vt:vector>
  </TitlesOfParts>
  <Company>ČVUT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(ne)vymahatelné poplatky za další a delší studium</dc:title>
  <dc:creator>Gábina</dc:creator>
  <cp:lastModifiedBy>Slaba, Radka</cp:lastModifiedBy>
  <cp:revision>134</cp:revision>
  <dcterms:created xsi:type="dcterms:W3CDTF">2021-04-07T12:46:09Z</dcterms:created>
  <dcterms:modified xsi:type="dcterms:W3CDTF">2022-12-01T07:35:45Z</dcterms:modified>
</cp:coreProperties>
</file>