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9" r:id="rId3"/>
    <p:sldId id="261" r:id="rId4"/>
    <p:sldId id="270" r:id="rId5"/>
    <p:sldId id="273" r:id="rId6"/>
    <p:sldId id="272" r:id="rId7"/>
    <p:sldId id="271" r:id="rId8"/>
    <p:sldId id="274" r:id="rId9"/>
    <p:sldId id="264" r:id="rId10"/>
    <p:sldId id="278" r:id="rId11"/>
    <p:sldId id="275" r:id="rId12"/>
    <p:sldId id="276" r:id="rId13"/>
    <p:sldId id="277" r:id="rId14"/>
    <p:sldId id="265" r:id="rId15"/>
    <p:sldId id="281" r:id="rId16"/>
    <p:sldId id="283" r:id="rId17"/>
    <p:sldId id="285" r:id="rId18"/>
    <p:sldId id="26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C1C"/>
    <a:srgbClr val="FD5A4D"/>
    <a:srgbClr val="DA7531"/>
    <a:srgbClr val="FFFF66"/>
    <a:srgbClr val="FFFFCC"/>
    <a:srgbClr val="EF9A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63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ZAHRANIČNÍ VÝJEZDY MIMO EVROPU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52CA6-036D-4C67-820D-A8FD0874C33E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C5EA7-DA00-48E7-8F64-7FD793EE7F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6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ZAHRANIČNÍ VÝJEZDY MIMO EVROPU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42E18-5DF3-4254-8A57-A2B78371FB53}" type="datetimeFigureOut">
              <a:rPr lang="cs-CZ" smtClean="0"/>
              <a:t>5.11.2019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F8053-FBC8-4413-8969-ECB7F06B90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7966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717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9335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7769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959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80627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09375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8878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7431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42084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513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402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1186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4449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4155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7877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4953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6989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647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766E-EC01-4437-8489-6F00E12C4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0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766E-EC01-4437-8489-6F00E12C4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79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766E-EC01-4437-8489-6F00E12C4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63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>
            <a:off x="11515583" y="6303057"/>
            <a:ext cx="343044" cy="298739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6" y="6257742"/>
            <a:ext cx="431079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79769" y="6329173"/>
            <a:ext cx="14699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</a:t>
            </a:r>
            <a:r>
              <a:rPr lang="en-US" sz="1000" b="0" dirty="0" err="1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slideproject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.com</a:t>
            </a:r>
            <a:endParaRPr lang="id-ID" sz="1000" dirty="0">
              <a:solidFill>
                <a:schemeClr val="bg1">
                  <a:lumMod val="50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574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37881" y="625851"/>
            <a:ext cx="10905239" cy="30462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kern="0" spc="15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11515583" y="6303057"/>
            <a:ext cx="343044" cy="298739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71566" y="6257742"/>
            <a:ext cx="431079" cy="389083"/>
          </a:xfrm>
        </p:spPr>
        <p:txBody>
          <a:bodyPr lIns="0" tIns="0" rIns="0" bIns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fld id="{FCEE2C88-6C8F-484D-AF69-578F576B1F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279769" y="6329173"/>
            <a:ext cx="14699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</a:t>
            </a:r>
            <a:r>
              <a:rPr lang="en-US" sz="1000" b="0" dirty="0" err="1">
                <a:solidFill>
                  <a:schemeClr val="bg2">
                    <a:lumMod val="25000"/>
                  </a:schemeClr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slideproject</a:t>
            </a:r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.com</a:t>
            </a:r>
            <a:endParaRPr lang="id-ID" sz="1000" dirty="0">
              <a:solidFill>
                <a:schemeClr val="bg1">
                  <a:lumMod val="50000"/>
                </a:schemeClr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50581" y="415427"/>
            <a:ext cx="10905239" cy="15607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000" kern="0" spc="200">
                <a:solidFill>
                  <a:schemeClr val="bg1">
                    <a:lumMod val="75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pPr lvl="0"/>
            <a:endParaRPr lang="id-ID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50581" y="1016000"/>
            <a:ext cx="639758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d-ID" sz="1351" dirty="0">
              <a:solidFill>
                <a:srgbClr val="118C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0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47" presetClass="entr" presetSubtype="0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click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766E-EC01-4437-8489-6F00E12C4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71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766E-EC01-4437-8489-6F00E12C4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5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766E-EC01-4437-8489-6F00E12C4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07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766E-EC01-4437-8489-6F00E12C4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30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766E-EC01-4437-8489-6F00E12C4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26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766E-EC01-4437-8489-6F00E12C4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95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766E-EC01-4437-8489-6F00E12C4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6766E-EC01-4437-8489-6F00E12C4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6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6766E-EC01-4437-8489-6F00E12C42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39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hyperlink" Target="https://portal.cvut.cz/" TargetMode="External"/><Relationship Id="rId4" Type="http://schemas.openxmlformats.org/officeDocument/2006/relationships/hyperlink" Target="https://mobility.cvut.cz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hyperlink" Target="https://mobility.cvut.cz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hyperlink" Target="https://mobility.cvut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hyperlink" Target="https://mobility.cvut.cz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eva.kopecka.2@cvut.cz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hyperlink" Target="https://mobility.cvut.cz/" TargetMode="Externa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hyperlink" Target="https://portal.cvut.cz/" TargetMode="External"/><Relationship Id="rId4" Type="http://schemas.openxmlformats.org/officeDocument/2006/relationships/hyperlink" Target="https://mobility.cvut.cz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mobility.cvut.cz/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cvut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1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848769" y="6362644"/>
            <a:ext cx="720000" cy="89638"/>
            <a:chOff x="5342615" y="6257925"/>
            <a:chExt cx="1468948" cy="182880"/>
          </a:xfrm>
        </p:grpSpPr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5342615" y="6257925"/>
              <a:ext cx="182880" cy="1828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5664132" y="6257925"/>
              <a:ext cx="182880" cy="1828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5985649" y="6257925"/>
              <a:ext cx="182880" cy="1828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6307166" y="6257925"/>
              <a:ext cx="182880" cy="1828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6628683" y="6257925"/>
              <a:ext cx="182880" cy="18288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32"/>
          <p:cNvSpPr txBox="1">
            <a:spLocks/>
          </p:cNvSpPr>
          <p:nvPr/>
        </p:nvSpPr>
        <p:spPr>
          <a:xfrm>
            <a:off x="935690" y="3472230"/>
            <a:ext cx="10547835" cy="235071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cs-CZ" altLang="cs-CZ" sz="2800" b="1" dirty="0">
                <a:solidFill>
                  <a:schemeClr val="tx2"/>
                </a:solidFill>
                <a:latin typeface="+mn-lt"/>
              </a:rPr>
              <a:t>Možnosti studia v zahraničí pro studenty ČVUT</a:t>
            </a:r>
          </a:p>
          <a:p>
            <a:pPr algn="ctr">
              <a:buNone/>
            </a:pPr>
            <a:r>
              <a:rPr lang="cs-CZ" altLang="cs-CZ" sz="2400" b="1" dirty="0">
                <a:solidFill>
                  <a:schemeClr val="tx2"/>
                </a:solidFill>
                <a:latin typeface="+mn-lt"/>
              </a:rPr>
              <a:t>Mgr. Eva Kopecká</a:t>
            </a:r>
          </a:p>
          <a:p>
            <a:pPr algn="ctr">
              <a:buNone/>
            </a:pPr>
            <a:r>
              <a:rPr lang="cs-CZ" altLang="cs-CZ" sz="2400" b="1" dirty="0">
                <a:solidFill>
                  <a:schemeClr val="tx2"/>
                </a:solidFill>
                <a:latin typeface="+mn-lt"/>
              </a:rPr>
              <a:t>Mgr. Lucia Mangová</a:t>
            </a:r>
          </a:p>
          <a:p>
            <a:pPr algn="ctr">
              <a:buNone/>
            </a:pPr>
            <a:endParaRPr lang="cs-CZ" altLang="cs-CZ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Placeholder 33"/>
          <p:cNvSpPr txBox="1">
            <a:spLocks/>
          </p:cNvSpPr>
          <p:nvPr/>
        </p:nvSpPr>
        <p:spPr>
          <a:xfrm>
            <a:off x="923731" y="1369244"/>
            <a:ext cx="10337393" cy="742810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4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Studium v zahraničí – v rámci programu </a:t>
            </a:r>
            <a:r>
              <a:rPr lang="cs-CZ" sz="4400" b="1" dirty="0">
                <a:solidFill>
                  <a:schemeClr val="accent6"/>
                </a:solidFill>
                <a:latin typeface="+mn-lt"/>
              </a:rPr>
              <a:t>Erasmus+</a:t>
            </a:r>
            <a:endParaRPr lang="en-AU" sz="4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3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36235" y="881193"/>
            <a:ext cx="10905239" cy="304623"/>
          </a:xfrm>
        </p:spPr>
        <p:txBody>
          <a:bodyPr>
            <a:noAutofit/>
          </a:bodyPr>
          <a:lstStyle/>
          <a:p>
            <a:r>
              <a:rPr lang="cs-CZ" sz="2800" b="1" spc="1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Seznam fakultních koordinátorů</a:t>
            </a:r>
            <a:endParaRPr lang="en-US" sz="2800" b="1" spc="1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176" name="TextovéPole 1175"/>
          <p:cNvSpPr txBox="1"/>
          <p:nvPr/>
        </p:nvSpPr>
        <p:spPr>
          <a:xfrm>
            <a:off x="488765" y="243233"/>
            <a:ext cx="767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NEVÍTE SI RADY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77" name="Obrázek 11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  <p:sp>
        <p:nvSpPr>
          <p:cNvPr id="53" name="Obdélník 4">
            <a:extLst>
              <a:ext uri="{FF2B5EF4-FFF2-40B4-BE49-F238E27FC236}">
                <a16:creationId xmlns="" xmlns:a16="http://schemas.microsoft.com/office/drawing/2014/main" id="{6A88A888-F103-D44D-9A98-8F2430FA4FE8}"/>
              </a:ext>
            </a:extLst>
          </p:cNvPr>
          <p:cNvSpPr/>
          <p:nvPr/>
        </p:nvSpPr>
        <p:spPr>
          <a:xfrm>
            <a:off x="-168696" y="1291821"/>
            <a:ext cx="121920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cs-CZ" sz="24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  <a:hlinkClick r:id="rId4"/>
              </a:rPr>
              <a:t>https://</a:t>
            </a:r>
            <a:r>
              <a:rPr lang="cs-CZ" sz="2400" b="1" dirty="0">
                <a:solidFill>
                  <a:schemeClr val="accent6"/>
                </a:solidFill>
                <a:latin typeface="+mj-lt"/>
                <a:hlinkClick r:id="rId5"/>
              </a:rPr>
              <a:t>portal.cvut.cz</a:t>
            </a:r>
            <a:r>
              <a:rPr lang="cs-CZ" dirty="0">
                <a:latin typeface="+mj-lt"/>
                <a:hlinkClick r:id="rId5"/>
              </a:rPr>
              <a:t>/</a:t>
            </a:r>
            <a:endParaRPr lang="cs-CZ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3094" y="2016705"/>
            <a:ext cx="8471519" cy="381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03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36235" y="881193"/>
            <a:ext cx="10905239" cy="304623"/>
          </a:xfrm>
        </p:spPr>
        <p:txBody>
          <a:bodyPr>
            <a:noAutofit/>
          </a:bodyPr>
          <a:lstStyle/>
          <a:p>
            <a:r>
              <a:rPr lang="cs-CZ" sz="2800" b="1" spc="1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Vyplnění karty studenta</a:t>
            </a:r>
            <a:endParaRPr lang="en-US" sz="2800" b="1" spc="1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176" name="TextovéPole 1175"/>
          <p:cNvSpPr txBox="1"/>
          <p:nvPr/>
        </p:nvSpPr>
        <p:spPr>
          <a:xfrm>
            <a:off x="544576" y="303473"/>
            <a:ext cx="767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ZAHRANIČNÍ VÝJEZDY V EVROPĚ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77" name="Obrázek 11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E4FC772-9FBA-2B42-BEC6-AC8D2FC33AE5}"/>
              </a:ext>
            </a:extLst>
          </p:cNvPr>
          <p:cNvSpPr txBox="1"/>
          <p:nvPr/>
        </p:nvSpPr>
        <p:spPr>
          <a:xfrm>
            <a:off x="4486556" y="1530316"/>
            <a:ext cx="32045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cs typeface="Arial" panose="020B0604020202020204" pitchFamily="34" charset="0"/>
                <a:hlinkClick r:id="rId4"/>
              </a:rPr>
              <a:t>https://mobility.cvut.cz/</a:t>
            </a:r>
            <a:endParaRPr lang="cs-CZ" sz="2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Obrázek 3">
            <a:extLst>
              <a:ext uri="{FF2B5EF4-FFF2-40B4-BE49-F238E27FC236}">
                <a16:creationId xmlns="" xmlns:a16="http://schemas.microsoft.com/office/drawing/2014/main" id="{D33CB882-8314-4D4B-91D1-2401059FA0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3065" y="2268980"/>
            <a:ext cx="9991575" cy="290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0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36235" y="881193"/>
            <a:ext cx="10905239" cy="304623"/>
          </a:xfrm>
        </p:spPr>
        <p:txBody>
          <a:bodyPr>
            <a:noAutofit/>
          </a:bodyPr>
          <a:lstStyle/>
          <a:p>
            <a:r>
              <a:rPr lang="cs-CZ" sz="2800" b="1" spc="1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Karta studenta</a:t>
            </a:r>
            <a:endParaRPr lang="en-US" sz="2800" b="1" spc="1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176" name="TextovéPole 1175"/>
          <p:cNvSpPr txBox="1"/>
          <p:nvPr/>
        </p:nvSpPr>
        <p:spPr>
          <a:xfrm>
            <a:off x="544576" y="303473"/>
            <a:ext cx="767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ZAHRANIČNÍ VÝJEZDY V EVROPĚ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77" name="Obrázek 11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E4FC772-9FBA-2B42-BEC6-AC8D2FC33AE5}"/>
              </a:ext>
            </a:extLst>
          </p:cNvPr>
          <p:cNvSpPr txBox="1"/>
          <p:nvPr/>
        </p:nvSpPr>
        <p:spPr>
          <a:xfrm>
            <a:off x="4940211" y="1527524"/>
            <a:ext cx="32045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cs typeface="Arial" panose="020B0604020202020204" pitchFamily="34" charset="0"/>
                <a:hlinkClick r:id="rId4"/>
              </a:rPr>
              <a:t>https://mobility.cvut.cz/</a:t>
            </a:r>
            <a:endParaRPr lang="cs-CZ" sz="2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Obrázek 5">
            <a:extLst>
              <a:ext uri="{FF2B5EF4-FFF2-40B4-BE49-F238E27FC236}">
                <a16:creationId xmlns="" xmlns:a16="http://schemas.microsoft.com/office/drawing/2014/main" id="{79745EB5-C006-7944-9922-CEB78EBD0D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0242" y="2173855"/>
            <a:ext cx="5688632" cy="366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90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36235" y="881193"/>
            <a:ext cx="10905239" cy="304623"/>
          </a:xfrm>
        </p:spPr>
        <p:txBody>
          <a:bodyPr>
            <a:noAutofit/>
          </a:bodyPr>
          <a:lstStyle/>
          <a:p>
            <a:r>
              <a:rPr lang="cs-CZ" sz="2800" b="1" spc="1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Nahrávaní souborů do karty studenta</a:t>
            </a:r>
            <a:endParaRPr lang="en-US" sz="2800" b="1" spc="1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176" name="TextovéPole 1175"/>
          <p:cNvSpPr txBox="1"/>
          <p:nvPr/>
        </p:nvSpPr>
        <p:spPr>
          <a:xfrm>
            <a:off x="544576" y="303473"/>
            <a:ext cx="767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ZAHRANIČNÍ VÝJEZDY V EVROPĚ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77" name="Obrázek 11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E4FC772-9FBA-2B42-BEC6-AC8D2FC33AE5}"/>
              </a:ext>
            </a:extLst>
          </p:cNvPr>
          <p:cNvSpPr txBox="1"/>
          <p:nvPr/>
        </p:nvSpPr>
        <p:spPr>
          <a:xfrm>
            <a:off x="4486556" y="1559072"/>
            <a:ext cx="32045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cs typeface="Arial" panose="020B0604020202020204" pitchFamily="34" charset="0"/>
                <a:hlinkClick r:id="rId4"/>
              </a:rPr>
              <a:t>https://mobility.cvut.cz/</a:t>
            </a:r>
            <a:endParaRPr lang="cs-CZ" sz="24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Obrázek 2">
            <a:extLst>
              <a:ext uri="{FF2B5EF4-FFF2-40B4-BE49-F238E27FC236}">
                <a16:creationId xmlns="" xmlns:a16="http://schemas.microsoft.com/office/drawing/2014/main" id="{B316C520-A953-5246-9DC3-BD8A711852A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7125"/>
          <a:stretch/>
        </p:blipFill>
        <p:spPr>
          <a:xfrm>
            <a:off x="0" y="2564904"/>
            <a:ext cx="12192000" cy="2788639"/>
          </a:xfrm>
          <a:prstGeom prst="rect">
            <a:avLst/>
          </a:prstGeom>
        </p:spPr>
      </p:pic>
      <p:sp>
        <p:nvSpPr>
          <p:cNvPr id="9" name="Obdélník 6">
            <a:extLst>
              <a:ext uri="{FF2B5EF4-FFF2-40B4-BE49-F238E27FC236}">
                <a16:creationId xmlns="" xmlns:a16="http://schemas.microsoft.com/office/drawing/2014/main" id="{3068875B-322A-3947-98DA-9689E11943A6}"/>
              </a:ext>
            </a:extLst>
          </p:cNvPr>
          <p:cNvSpPr/>
          <p:nvPr/>
        </p:nvSpPr>
        <p:spPr>
          <a:xfrm>
            <a:off x="-181371" y="5887879"/>
            <a:ext cx="1219200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cs-CZ" b="1" u="sng" dirty="0" smtClean="0">
                <a:solidFill>
                  <a:schemeClr val="accent6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Originál potřebujeme pouze: Účastnickou smlouvu a po návratu </a:t>
            </a:r>
            <a:r>
              <a:rPr lang="cs-CZ" b="1" u="sng" dirty="0" err="1" smtClean="0">
                <a:solidFill>
                  <a:schemeClr val="accent6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Confirmation</a:t>
            </a:r>
            <a:r>
              <a:rPr lang="cs-CZ" b="1" u="sng" dirty="0" smtClean="0">
                <a:solidFill>
                  <a:schemeClr val="accent6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b="1" u="sng" dirty="0" err="1" smtClean="0">
                <a:solidFill>
                  <a:schemeClr val="accent6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cs-CZ" b="1" u="sng" dirty="0" smtClean="0">
                <a:solidFill>
                  <a:schemeClr val="accent6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Study Period</a:t>
            </a:r>
            <a:endParaRPr lang="cs-CZ" b="1" u="sng" dirty="0">
              <a:solidFill>
                <a:schemeClr val="accent6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20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66327" y="911065"/>
            <a:ext cx="10905239" cy="304623"/>
          </a:xfrm>
        </p:spPr>
        <p:txBody>
          <a:bodyPr>
            <a:noAutofit/>
          </a:bodyPr>
          <a:lstStyle/>
          <a:p>
            <a:r>
              <a:rPr lang="cs-CZ" sz="2800" b="1" spc="1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Finanční podmínky</a:t>
            </a:r>
            <a:endParaRPr lang="en-US" sz="2800" b="1" spc="1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66326" y="1445105"/>
            <a:ext cx="6786195" cy="1077218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cs-CZ" altLang="cs-CZ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Finanční zdroje pro stipendia v rámci programu Erasmus+ : </a:t>
            </a:r>
          </a:p>
          <a:p>
            <a:pPr>
              <a:spcAft>
                <a:spcPts val="600"/>
              </a:spcAft>
              <a:defRPr/>
            </a:pPr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  <a:latin typeface="+mj-lt"/>
                <a:sym typeface="Symbol" panose="05050102010706020507" pitchFamily="18" charset="2"/>
              </a:rPr>
              <a:t> •</a:t>
            </a:r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zdroj č. 1 : EU </a:t>
            </a:r>
          </a:p>
          <a:p>
            <a:pPr>
              <a:spcAft>
                <a:spcPts val="600"/>
              </a:spcAft>
              <a:defRPr/>
            </a:pPr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  <a:latin typeface="+mj-lt"/>
                <a:sym typeface="Symbol" panose="05050102010706020507" pitchFamily="18" charset="2"/>
              </a:rPr>
              <a:t> •</a:t>
            </a:r>
            <a:r>
              <a:rPr lang="cs-CZ" altLang="cs-CZ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zdroj č. 2 : státní rozpočet ČR 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6326" y="2774087"/>
            <a:ext cx="9118849" cy="36933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defRPr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Země jsou rozděleny do 3 skupin (rozdělení je jednotné v celé EU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) – stipendium pro rok 2019/2020</a:t>
            </a:r>
            <a:endParaRPr lang="cs-CZ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276189" y="10159162"/>
            <a:ext cx="1844098" cy="193899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AU" sz="1000" dirty="0">
                <a:solidFill>
                  <a:schemeClr val="tx2"/>
                </a:solidFill>
              </a:rPr>
              <a:t>Toffee caramels candy canes bonbon </a:t>
            </a:r>
            <a:r>
              <a:rPr lang="en-AU" sz="1000" dirty="0" err="1">
                <a:solidFill>
                  <a:schemeClr val="tx2"/>
                </a:solidFill>
              </a:rPr>
              <a:t>bonbon</a:t>
            </a:r>
            <a:r>
              <a:rPr lang="en-AU" sz="1000" dirty="0">
                <a:solidFill>
                  <a:schemeClr val="tx2"/>
                </a:solidFill>
              </a:rPr>
              <a:t> soufflé bonbon wafer. Topping I love halvah I love. Jujubes lemon drops I love jelly pie chocolate bar. Biscuit oat cake carrot cake. Muffin jelly beans chocolate </a:t>
            </a:r>
            <a:r>
              <a:rPr lang="en-AU" sz="1000" dirty="0" err="1">
                <a:solidFill>
                  <a:schemeClr val="tx2"/>
                </a:solidFill>
              </a:rPr>
              <a:t>chocolate</a:t>
            </a:r>
            <a:r>
              <a:rPr lang="en-AU" sz="1000" dirty="0">
                <a:solidFill>
                  <a:schemeClr val="tx2"/>
                </a:solidFill>
              </a:rPr>
              <a:t>. Sugar plum I love cheesecake marshmallow </a:t>
            </a:r>
            <a:r>
              <a:rPr lang="en-AU" sz="1000" dirty="0" err="1">
                <a:solidFill>
                  <a:schemeClr val="tx2"/>
                </a:solidFill>
              </a:rPr>
              <a:t>oreo</a:t>
            </a:r>
            <a:r>
              <a:rPr lang="en-AU" sz="1000" dirty="0">
                <a:solidFill>
                  <a:schemeClr val="tx2"/>
                </a:solidFill>
              </a:rPr>
              <a:t> cake sweet cookies topping jelly gummies.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16583" y="266149"/>
            <a:ext cx="767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ZAHRANIČNÍ VÝJEZDY V EVROPĚ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F708C01-32A8-0343-8880-F0B3CA6A22CC}"/>
              </a:ext>
            </a:extLst>
          </p:cNvPr>
          <p:cNvSpPr/>
          <p:nvPr/>
        </p:nvSpPr>
        <p:spPr>
          <a:xfrm>
            <a:off x="2610286" y="3306465"/>
            <a:ext cx="6817320" cy="289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altLang="cs-CZ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cca 510 EUR/měsíc - skupina 1 : </a:t>
            </a:r>
          </a:p>
          <a:p>
            <a:pPr>
              <a:defRPr/>
            </a:pPr>
            <a:r>
              <a:rPr lang="cs-CZ" altLang="cs-CZ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Dánsko, Finsko, Irsko, Island, Lichtenštejnsko, Lucembursko, Norsko, Švédsko, Velká Británie </a:t>
            </a:r>
          </a:p>
          <a:p>
            <a:pPr marL="400050" lvl="1">
              <a:lnSpc>
                <a:spcPct val="90000"/>
              </a:lnSpc>
              <a:defRPr/>
            </a:pPr>
            <a:endParaRPr lang="cs-CZ" altLang="cs-CZ" b="1" dirty="0">
              <a:latin typeface="+mj-lt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cca 450 EUR/měsíc – skupina 2 :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Belgie, Francie, Itálie, Kypr, Malta, Německo, Nizozemsko, Portugalsko, Rakousko, Řecko, Španělsko </a:t>
            </a:r>
          </a:p>
          <a:p>
            <a:pPr>
              <a:lnSpc>
                <a:spcPct val="90000"/>
              </a:lnSpc>
              <a:defRPr/>
            </a:pPr>
            <a:endParaRPr lang="cs-CZ" altLang="cs-CZ" b="1" dirty="0">
              <a:latin typeface="+mj-lt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cca 330 EUR/měsíc – skupina 3 :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Bulharsko, Estonsko, Chorvatsko, Litva, Lotyšsko, Maďarsko, Makedonie (FYROM), Polsko, Rumunsko, Slovensko, Slovinsko, Srbsko, Turecko</a:t>
            </a:r>
          </a:p>
        </p:txBody>
      </p:sp>
    </p:spTree>
    <p:extLst>
      <p:ext uri="{BB962C8B-B14F-4D97-AF65-F5344CB8AC3E}">
        <p14:creationId xmlns:p14="http://schemas.microsoft.com/office/powerpoint/2010/main" val="391128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7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66327" y="911065"/>
            <a:ext cx="10905239" cy="304623"/>
          </a:xfrm>
        </p:spPr>
        <p:txBody>
          <a:bodyPr>
            <a:noAutofit/>
          </a:bodyPr>
          <a:lstStyle/>
          <a:p>
            <a:r>
              <a:rPr lang="cs-CZ" sz="2400" b="1" spc="1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Podpora pro studenty ze </a:t>
            </a:r>
            <a:r>
              <a:rPr lang="cs-CZ" sz="2400" b="1" spc="100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socio</a:t>
            </a:r>
            <a:r>
              <a:rPr lang="cs-CZ" sz="2400" b="1" spc="1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-ekonomicky znevýhodněného prostředí</a:t>
            </a:r>
            <a:endParaRPr lang="en-US" sz="2400" b="1" spc="1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78262" y="2094678"/>
            <a:ext cx="11081368" cy="253915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Základní paušální </a:t>
            </a:r>
            <a:r>
              <a:rPr lang="cs-CZ" altLang="cs-CZ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stipendium navýšené </a:t>
            </a:r>
            <a:r>
              <a:rPr lang="cs-CZ" altLang="cs-CZ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 </a:t>
            </a:r>
            <a:r>
              <a:rPr lang="cs-CZ" altLang="cs-CZ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200 EUR/měsíc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Podmínka pro </a:t>
            </a:r>
            <a:r>
              <a:rPr lang="cs-CZ" altLang="cs-CZ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udělení vychází z § 91 odst. 3 </a:t>
            </a:r>
            <a:r>
              <a:rPr lang="cs-CZ" altLang="cs-CZ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zákona č. </a:t>
            </a:r>
            <a:r>
              <a:rPr lang="cs-CZ" altLang="cs-CZ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111/1998 Sb. o vysokých školách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Žádost o </a:t>
            </a:r>
            <a:r>
              <a:rPr lang="cs-CZ" altLang="cs-CZ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udělení podpory a také doklad o tom, </a:t>
            </a:r>
            <a:r>
              <a:rPr lang="cs-CZ" altLang="cs-CZ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že jsou </a:t>
            </a:r>
            <a:r>
              <a:rPr lang="cs-CZ" altLang="cs-CZ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splněny podmínky, které stanovuje výše uvedený </a:t>
            </a:r>
            <a:r>
              <a:rPr lang="cs-CZ" altLang="cs-CZ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zákon</a:t>
            </a:r>
            <a:r>
              <a:rPr lang="cs-CZ" altLang="cs-CZ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dodá student </a:t>
            </a:r>
            <a:r>
              <a:rPr lang="cs-CZ" altLang="cs-CZ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na Rektorát – Oddělení zahraničních vztahů</a:t>
            </a:r>
            <a:endParaRPr lang="cs-CZ" altLang="cs-CZ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Nejpozději 3 </a:t>
            </a:r>
            <a:r>
              <a:rPr lang="cs-CZ" altLang="cs-CZ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týdny před podpisem </a:t>
            </a:r>
            <a:r>
              <a:rPr lang="cs-CZ" altLang="cs-CZ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smlouvy</a:t>
            </a:r>
            <a:endParaRPr lang="cs-CZ" altLang="cs-CZ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276189" y="10159162"/>
            <a:ext cx="1844098" cy="193899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AU" sz="1000" dirty="0">
                <a:solidFill>
                  <a:schemeClr val="tx2"/>
                </a:solidFill>
              </a:rPr>
              <a:t>Toffee caramels candy canes bonbon </a:t>
            </a:r>
            <a:r>
              <a:rPr lang="en-AU" sz="1000" dirty="0" err="1">
                <a:solidFill>
                  <a:schemeClr val="tx2"/>
                </a:solidFill>
              </a:rPr>
              <a:t>bonbon</a:t>
            </a:r>
            <a:r>
              <a:rPr lang="en-AU" sz="1000" dirty="0">
                <a:solidFill>
                  <a:schemeClr val="tx2"/>
                </a:solidFill>
              </a:rPr>
              <a:t> soufflé bonbon wafer. Topping I love halvah I love. Jujubes lemon drops I love jelly pie chocolate bar. Biscuit oat cake carrot cake. Muffin jelly beans chocolate </a:t>
            </a:r>
            <a:r>
              <a:rPr lang="en-AU" sz="1000" dirty="0" err="1">
                <a:solidFill>
                  <a:schemeClr val="tx2"/>
                </a:solidFill>
              </a:rPr>
              <a:t>chocolate</a:t>
            </a:r>
            <a:r>
              <a:rPr lang="en-AU" sz="1000" dirty="0">
                <a:solidFill>
                  <a:schemeClr val="tx2"/>
                </a:solidFill>
              </a:rPr>
              <a:t>. Sugar plum I love cheesecake marshmallow </a:t>
            </a:r>
            <a:r>
              <a:rPr lang="en-AU" sz="1000" dirty="0" err="1">
                <a:solidFill>
                  <a:schemeClr val="tx2"/>
                </a:solidFill>
              </a:rPr>
              <a:t>oreo</a:t>
            </a:r>
            <a:r>
              <a:rPr lang="en-AU" sz="1000" dirty="0">
                <a:solidFill>
                  <a:schemeClr val="tx2"/>
                </a:solidFill>
              </a:rPr>
              <a:t> cake sweet cookies topping jelly gummies.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16583" y="266149"/>
            <a:ext cx="767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ZAHRANIČNÍ VÝJEZDY V EVROPĚ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18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66327" y="911065"/>
            <a:ext cx="10905239" cy="304623"/>
          </a:xfrm>
        </p:spPr>
        <p:txBody>
          <a:bodyPr>
            <a:noAutofit/>
          </a:bodyPr>
          <a:lstStyle/>
          <a:p>
            <a:r>
              <a:rPr lang="cs-CZ" sz="2400" b="1" spc="1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Podpora studentů se specifickými potřebami – speciální stipendium</a:t>
            </a:r>
            <a:endParaRPr lang="en-US" sz="2400" b="1" spc="1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87592" y="1977451"/>
            <a:ext cx="11062707" cy="415498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Studenti se specifickými potřebami mohou požádat o dodatečnou finanční podporu na pokrytí zvýšených výdajů v zahraničí v souvislosti se specifickými zdravotními potřebami 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 </a:t>
            </a: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problémy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endParaRPr lang="cs-CZ" altLang="cs-CZ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Příspěvek na náhradu uznatelných nákladů resp. přiměřenost výše požadovaného příspěvku posuzuje vysílající instituce.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Při kalkulaci nákladů je třeba vycházet z individuálních potřeb 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 </a:t>
            </a: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u některých nákladů (doprava, ubytování, 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stravování) uvádět  </a:t>
            </a: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rozdíl v ceně  nadstandardních nákladů oproti běžným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  <a:endParaRPr lang="cs-CZ" altLang="cs-CZ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Přidělené speciální stipendium je student po návratu 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povinen </a:t>
            </a:r>
            <a:r>
              <a:rPr lang="cs-CZ" altLang="cs-CZ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detailně vyúčtovat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Detailní informace včetně odkazu na stažení formuláře žádosti: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http://www.naerasmusplus.cz/cz/mobilita-osob-vysokoskolske-vzdelavani/informace-pro-studenty-s-tezkym-handicapem-nebo-specifickymi-potrebami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Žádost s podrobnou kalkulací požadovaného příspěvku, lékařskou zprávu, popř. kopii průkazu ZTP, potvrzený LA a akceptační dopis, v němž přijímající instituce uvede, že je srozuměna se zdravotním stavem studenta, je třeba předložit OZV RČVUT do 15. 7. 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2020</a:t>
            </a:r>
            <a:endParaRPr lang="cs-CZ" altLang="cs-CZ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276189" y="10159162"/>
            <a:ext cx="1844098" cy="193899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AU" sz="1000" dirty="0">
                <a:solidFill>
                  <a:schemeClr val="tx2"/>
                </a:solidFill>
              </a:rPr>
              <a:t>Toffee caramels candy canes bonbon </a:t>
            </a:r>
            <a:r>
              <a:rPr lang="en-AU" sz="1000" dirty="0" err="1">
                <a:solidFill>
                  <a:schemeClr val="tx2"/>
                </a:solidFill>
              </a:rPr>
              <a:t>bonbon</a:t>
            </a:r>
            <a:r>
              <a:rPr lang="en-AU" sz="1000" dirty="0">
                <a:solidFill>
                  <a:schemeClr val="tx2"/>
                </a:solidFill>
              </a:rPr>
              <a:t> soufflé bonbon wafer. Topping I love halvah I love. Jujubes lemon drops I love jelly pie chocolate bar. Biscuit oat cake carrot cake. Muffin jelly beans chocolate </a:t>
            </a:r>
            <a:r>
              <a:rPr lang="en-AU" sz="1000" dirty="0" err="1">
                <a:solidFill>
                  <a:schemeClr val="tx2"/>
                </a:solidFill>
              </a:rPr>
              <a:t>chocolate</a:t>
            </a:r>
            <a:r>
              <a:rPr lang="en-AU" sz="1000" dirty="0">
                <a:solidFill>
                  <a:schemeClr val="tx2"/>
                </a:solidFill>
              </a:rPr>
              <a:t>. Sugar plum I love cheesecake marshmallow </a:t>
            </a:r>
            <a:r>
              <a:rPr lang="en-AU" sz="1000" dirty="0" err="1">
                <a:solidFill>
                  <a:schemeClr val="tx2"/>
                </a:solidFill>
              </a:rPr>
              <a:t>oreo</a:t>
            </a:r>
            <a:r>
              <a:rPr lang="en-AU" sz="1000" dirty="0">
                <a:solidFill>
                  <a:schemeClr val="tx2"/>
                </a:solidFill>
              </a:rPr>
              <a:t> cake sweet cookies topping jelly gummies.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16583" y="266149"/>
            <a:ext cx="767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ZAHRANIČNÍ VÝJEZDY V EVROPĚ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9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66327" y="911065"/>
            <a:ext cx="10905239" cy="304623"/>
          </a:xfrm>
        </p:spPr>
        <p:txBody>
          <a:bodyPr>
            <a:noAutofit/>
          </a:bodyPr>
          <a:lstStyle/>
          <a:p>
            <a:r>
              <a:rPr lang="cs-CZ" sz="2800" b="1" spc="1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On-line </a:t>
            </a:r>
            <a:r>
              <a:rPr lang="cs-CZ" sz="2800" b="1" spc="100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Linguistic</a:t>
            </a:r>
            <a:r>
              <a:rPr lang="cs-CZ" sz="2800" b="1" spc="1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Support (OLS)</a:t>
            </a:r>
            <a:endParaRPr lang="en-US" sz="2800" b="1" spc="1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16583" y="1860604"/>
            <a:ext cx="10549523" cy="163121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On-line jazykový test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(OLS) z jazyka, ve kterém budete studovat, je nutné </a:t>
            </a:r>
            <a:r>
              <a:rPr lang="cs-CZ" altLang="cs-CZ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vyplnit před podpisem účastnické smlouvy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K vyplnění jazykového testu budete vyzváni e-mailem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Jazykový test je třeba vyplnit také </a:t>
            </a:r>
            <a:r>
              <a:rPr lang="cs-CZ" altLang="cs-CZ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na konci pobytu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, pokud jste nedosáhli v prvním testu celkového výsledku (úrovně) C2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276189" y="10159162"/>
            <a:ext cx="1844098" cy="193899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AU" sz="1000" dirty="0">
                <a:solidFill>
                  <a:schemeClr val="tx2"/>
                </a:solidFill>
              </a:rPr>
              <a:t>Toffee caramels candy canes bonbon </a:t>
            </a:r>
            <a:r>
              <a:rPr lang="en-AU" sz="1000" dirty="0" err="1">
                <a:solidFill>
                  <a:schemeClr val="tx2"/>
                </a:solidFill>
              </a:rPr>
              <a:t>bonbon</a:t>
            </a:r>
            <a:r>
              <a:rPr lang="en-AU" sz="1000" dirty="0">
                <a:solidFill>
                  <a:schemeClr val="tx2"/>
                </a:solidFill>
              </a:rPr>
              <a:t> soufflé bonbon wafer. Topping I love halvah I love. Jujubes lemon drops I love jelly pie chocolate bar. Biscuit oat cake carrot cake. Muffin jelly beans chocolate </a:t>
            </a:r>
            <a:r>
              <a:rPr lang="en-AU" sz="1000" dirty="0" err="1">
                <a:solidFill>
                  <a:schemeClr val="tx2"/>
                </a:solidFill>
              </a:rPr>
              <a:t>chocolate</a:t>
            </a:r>
            <a:r>
              <a:rPr lang="en-AU" sz="1000" dirty="0">
                <a:solidFill>
                  <a:schemeClr val="tx2"/>
                </a:solidFill>
              </a:rPr>
              <a:t>. Sugar plum I love cheesecake marshmallow </a:t>
            </a:r>
            <a:r>
              <a:rPr lang="en-AU" sz="1000" dirty="0" err="1">
                <a:solidFill>
                  <a:schemeClr val="tx2"/>
                </a:solidFill>
              </a:rPr>
              <a:t>oreo</a:t>
            </a:r>
            <a:r>
              <a:rPr lang="en-AU" sz="1000" dirty="0">
                <a:solidFill>
                  <a:schemeClr val="tx2"/>
                </a:solidFill>
              </a:rPr>
              <a:t> cake sweet cookies topping jelly gummies.</a:t>
            </a:r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16583" y="266149"/>
            <a:ext cx="767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ZAHRANIČNÍ VÝJEZDY V EVROPĚ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  <p:sp>
        <p:nvSpPr>
          <p:cNvPr id="9" name="TextBox 32"/>
          <p:cNvSpPr txBox="1"/>
          <p:nvPr/>
        </p:nvSpPr>
        <p:spPr>
          <a:xfrm>
            <a:off x="516583" y="3852394"/>
            <a:ext cx="10549523" cy="155427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On-line jazykové kurzy</a:t>
            </a: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jsou 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dobrovolné a umožní Vám zdokonalit se v jazyce formou videí, poslechových a gramatických aktivit, </a:t>
            </a:r>
            <a:r>
              <a:rPr lang="cs-CZ" altLang="cs-CZ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videohovorů</a:t>
            </a: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 rodilými mluvčími atd. Kurzy jsou v </a:t>
            </a: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pracovním 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jazyce, v případě dosažení úrovně C2 v úvodním testu mohou být i v jazyce země.</a:t>
            </a:r>
            <a:endParaRPr lang="cs-CZ" altLang="cs-CZ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Podpora </a:t>
            </a: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hlavních pracovních jazyků (= jazyků studia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):</a:t>
            </a: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EN</a:t>
            </a: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DE, FR, IT, ES, 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NL</a:t>
            </a:r>
            <a:b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a </a:t>
            </a:r>
            <a:r>
              <a:rPr lang="cs-CZ" altLang="cs-C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dalších jazyků: CZ, DK, GR, PL, PT, SE, SK, HU, HR, FI, </a:t>
            </a:r>
            <a:r>
              <a:rPr lang="cs-CZ" alt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BG</a:t>
            </a:r>
            <a:endParaRPr lang="cs-CZ" altLang="cs-CZ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445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0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18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823255" y="6168103"/>
            <a:ext cx="720000" cy="89638"/>
            <a:chOff x="5342615" y="6257925"/>
            <a:chExt cx="1468948" cy="182880"/>
          </a:xfrm>
        </p:grpSpPr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5342615" y="6257925"/>
              <a:ext cx="182880" cy="1828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5664132" y="6257925"/>
              <a:ext cx="182880" cy="1828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5985649" y="6257925"/>
              <a:ext cx="182880" cy="1828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6307166" y="6257925"/>
              <a:ext cx="182880" cy="1828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6628683" y="6257925"/>
              <a:ext cx="182880" cy="18288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32"/>
          <p:cNvSpPr txBox="1">
            <a:spLocks/>
          </p:cNvSpPr>
          <p:nvPr/>
        </p:nvSpPr>
        <p:spPr>
          <a:xfrm>
            <a:off x="1074728" y="3281378"/>
            <a:ext cx="4995756" cy="221670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Mgr. Eva Kopecká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/>
            </a:r>
            <a:b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r>
              <a:rPr lang="cs-CZ" sz="2400" dirty="0">
                <a:solidFill>
                  <a:schemeClr val="accent5"/>
                </a:solidFill>
                <a:latin typeface="+mn-lt"/>
                <a:hlinkClick r:id="rId3"/>
              </a:rPr>
              <a:t>eva.kopecka.2@cvut.cz</a:t>
            </a:r>
            <a:endParaRPr lang="cs-CZ" sz="2400" dirty="0">
              <a:solidFill>
                <a:schemeClr val="accent5"/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+420 224 353 436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Institucionální koordinátorka programu Erasmus+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Odbor zahraničních vztahů, rektorát ČVUT v Praze</a:t>
            </a:r>
            <a:b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0" name="Text Placeholder 33"/>
          <p:cNvSpPr txBox="1">
            <a:spLocks/>
          </p:cNvSpPr>
          <p:nvPr/>
        </p:nvSpPr>
        <p:spPr>
          <a:xfrm>
            <a:off x="3063538" y="1321535"/>
            <a:ext cx="6239435" cy="39082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3600" b="1" dirty="0">
              <a:solidFill>
                <a:schemeClr val="tx2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chemeClr val="accent6"/>
                </a:solidFill>
                <a:latin typeface="+mj-lt"/>
              </a:rPr>
              <a:t>Děkujeme za pozornost</a:t>
            </a:r>
            <a:endParaRPr lang="en-AU" sz="3600" b="1" dirty="0">
              <a:solidFill>
                <a:schemeClr val="accent6"/>
              </a:solidFill>
              <a:latin typeface="+mj-lt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  <p:sp>
        <p:nvSpPr>
          <p:cNvPr id="13" name="Text Placeholder 32"/>
          <p:cNvSpPr txBox="1">
            <a:spLocks/>
          </p:cNvSpPr>
          <p:nvPr/>
        </p:nvSpPr>
        <p:spPr>
          <a:xfrm>
            <a:off x="6307857" y="3281377"/>
            <a:ext cx="5426835" cy="221670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Mgr. Lucia Mangová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/>
            </a:r>
            <a:b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r>
              <a:rPr lang="cs-CZ" sz="2400" u="sng" dirty="0">
                <a:solidFill>
                  <a:schemeClr val="accent5"/>
                </a:solidFill>
                <a:latin typeface="+mn-lt"/>
              </a:rPr>
              <a:t>lucia.mangova@cvut.cz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+420 224 353 492</a:t>
            </a:r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Koordinátorka zahraničních výjezdů programu Erasmus+</a:t>
            </a:r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Odbor zahraničních vztahů, rektorát ČVUT v Praze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375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994614" y="2131289"/>
            <a:ext cx="2261064" cy="22610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altLang="cs-CZ" sz="5400" b="1" dirty="0">
                <a:solidFill>
                  <a:srgbClr val="FFC000"/>
                </a:solidFill>
                <a:sym typeface="Webdings" panose="05030102010509060703" pitchFamily="18" charset="2"/>
              </a:rPr>
              <a:t></a:t>
            </a:r>
            <a:endParaRPr lang="en-US" sz="5400" dirty="0">
              <a:solidFill>
                <a:srgbClr val="FFC000"/>
              </a:solidFill>
              <a:latin typeface="FontAwesome" pitchFamily="2" charset="0"/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2985592" y="2131289"/>
            <a:ext cx="2261064" cy="226106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altLang="cs-CZ" sz="5400" b="1" dirty="0">
                <a:solidFill>
                  <a:srgbClr val="FFC000"/>
                </a:solidFill>
                <a:sym typeface="Webdings" panose="05030102010509060703" pitchFamily="18" charset="2"/>
              </a:rPr>
              <a:t></a:t>
            </a:r>
            <a:endParaRPr lang="en-US" sz="5400" dirty="0">
              <a:solidFill>
                <a:srgbClr val="FFC000"/>
              </a:solidFill>
              <a:latin typeface="FontAwesome" pitchFamily="2" charset="0"/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4956120" y="2131289"/>
            <a:ext cx="2261064" cy="226106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altLang="cs-CZ" sz="5400" b="1" dirty="0">
                <a:solidFill>
                  <a:srgbClr val="FFC000"/>
                </a:solidFill>
                <a:sym typeface="Webdings" panose="05030102010509060703" pitchFamily="18" charset="2"/>
              </a:rPr>
              <a:t></a:t>
            </a:r>
            <a:endParaRPr lang="en-US" sz="5400" dirty="0">
              <a:solidFill>
                <a:srgbClr val="FFC000"/>
              </a:solidFill>
              <a:latin typeface="FontAwesome" pitchFamily="2" charset="0"/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6947096" y="2131289"/>
            <a:ext cx="2261064" cy="226106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altLang="cs-CZ" sz="5400" b="1">
                <a:solidFill>
                  <a:srgbClr val="FFC000"/>
                </a:solidFill>
                <a:sym typeface="Webdings" panose="05030102010509060703" pitchFamily="18" charset="2"/>
              </a:rPr>
              <a:t></a:t>
            </a:r>
            <a:endParaRPr lang="en-US" sz="5400" dirty="0">
              <a:solidFill>
                <a:srgbClr val="FFC000"/>
              </a:solidFill>
              <a:latin typeface="FontAwesome" pitchFamily="2" charset="0"/>
            </a:endParaRPr>
          </a:p>
        </p:txBody>
      </p:sp>
      <p:sp>
        <p:nvSpPr>
          <p:cNvPr id="39" name="Text Placeholder 33"/>
          <p:cNvSpPr txBox="1">
            <a:spLocks/>
          </p:cNvSpPr>
          <p:nvPr/>
        </p:nvSpPr>
        <p:spPr>
          <a:xfrm>
            <a:off x="1343246" y="4693994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>
                <a:solidFill>
                  <a:schemeClr val="accent5"/>
                </a:solidFill>
                <a:latin typeface="+mj-lt"/>
              </a:rPr>
              <a:t>Kam se dá vyjet</a:t>
            </a:r>
            <a:endParaRPr lang="en-AU" sz="24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8936323" y="2131289"/>
            <a:ext cx="2261064" cy="226106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altLang="cs-CZ" sz="5400" b="1">
                <a:solidFill>
                  <a:srgbClr val="FFC000"/>
                </a:solidFill>
                <a:sym typeface="Webdings" panose="05030102010509060703" pitchFamily="18" charset="2"/>
              </a:rPr>
              <a:t></a:t>
            </a:r>
            <a:endParaRPr lang="en-US" sz="5400" dirty="0">
              <a:solidFill>
                <a:srgbClr val="FFC000"/>
              </a:solidFill>
              <a:latin typeface="FontAwesome" pitchFamily="2" charset="0"/>
            </a:endParaRPr>
          </a:p>
        </p:txBody>
      </p:sp>
      <p:sp>
        <p:nvSpPr>
          <p:cNvPr id="42" name="Text Placeholder 33"/>
          <p:cNvSpPr txBox="1">
            <a:spLocks/>
          </p:cNvSpPr>
          <p:nvPr/>
        </p:nvSpPr>
        <p:spPr>
          <a:xfrm>
            <a:off x="3329568" y="4693994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>
                <a:solidFill>
                  <a:schemeClr val="accent5"/>
                </a:solidFill>
                <a:latin typeface="+mj-lt"/>
              </a:rPr>
              <a:t>Kdo a kam může žádat</a:t>
            </a:r>
            <a:endParaRPr lang="en-AU" sz="24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44" name="Text Placeholder 33"/>
          <p:cNvSpPr txBox="1">
            <a:spLocks/>
          </p:cNvSpPr>
          <p:nvPr/>
        </p:nvSpPr>
        <p:spPr>
          <a:xfrm>
            <a:off x="5397339" y="4692420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>
                <a:solidFill>
                  <a:schemeClr val="accent5"/>
                </a:solidFill>
                <a:latin typeface="+mj-lt"/>
              </a:rPr>
              <a:t>Kdy a jak se přihlásit</a:t>
            </a:r>
            <a:endParaRPr lang="en-AU" sz="24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46" name="Text Placeholder 33"/>
          <p:cNvSpPr txBox="1">
            <a:spLocks/>
          </p:cNvSpPr>
          <p:nvPr/>
        </p:nvSpPr>
        <p:spPr>
          <a:xfrm>
            <a:off x="9347707" y="4692420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>
                <a:solidFill>
                  <a:schemeClr val="accent5"/>
                </a:solidFill>
                <a:latin typeface="+mj-lt"/>
              </a:rPr>
              <a:t>Finanční podmínky</a:t>
            </a:r>
            <a:endParaRPr lang="en-AU" sz="24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48" name="Text Placeholder 33"/>
          <p:cNvSpPr txBox="1">
            <a:spLocks/>
          </p:cNvSpPr>
          <p:nvPr/>
        </p:nvSpPr>
        <p:spPr>
          <a:xfrm>
            <a:off x="7372523" y="4692420"/>
            <a:ext cx="1563800" cy="318864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>
                <a:solidFill>
                  <a:schemeClr val="accent5"/>
                </a:solidFill>
                <a:latin typeface="+mj-lt"/>
              </a:rPr>
              <a:t>Co když vás vybereme</a:t>
            </a:r>
            <a:endParaRPr lang="en-AU" sz="2400" b="1" dirty="0">
              <a:solidFill>
                <a:schemeClr val="accent5"/>
              </a:solidFill>
              <a:latin typeface="+mj-lt"/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  <p:sp>
        <p:nvSpPr>
          <p:cNvPr id="17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36235" y="881193"/>
            <a:ext cx="10905239" cy="304623"/>
          </a:xfrm>
        </p:spPr>
        <p:txBody>
          <a:bodyPr>
            <a:noAutofit/>
          </a:bodyPr>
          <a:lstStyle/>
          <a:p>
            <a:r>
              <a:rPr lang="cs-CZ" sz="2800" b="1" spc="1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Agenda</a:t>
            </a:r>
            <a:endParaRPr lang="en-US" sz="2800" b="1" spc="1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44576" y="303473"/>
            <a:ext cx="767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ZAHRANIČNÍ VÝJEZDY V EVROPĚ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565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9" grpId="0"/>
      <p:bldP spid="40" grpId="0" animBg="1"/>
      <p:bldP spid="42" grpId="0"/>
      <p:bldP spid="44" grpId="0"/>
      <p:bldP spid="46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36235" y="881193"/>
            <a:ext cx="10905239" cy="304623"/>
          </a:xfrm>
        </p:spPr>
        <p:txBody>
          <a:bodyPr>
            <a:noAutofit/>
          </a:bodyPr>
          <a:lstStyle/>
          <a:p>
            <a:r>
              <a:rPr lang="cs-CZ" sz="2800" b="1" spc="1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Kam se dá vyjet</a:t>
            </a:r>
            <a:endParaRPr lang="en-US" sz="2800" b="1" spc="1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="" xmlns:a16="http://schemas.microsoft.com/office/drawing/2014/main" id="{D2EBFB4F-7B66-6746-A506-7867A2CBDCC1}"/>
              </a:ext>
            </a:extLst>
          </p:cNvPr>
          <p:cNvSpPr/>
          <p:nvPr/>
        </p:nvSpPr>
        <p:spPr>
          <a:xfrm>
            <a:off x="8039099" y="1461734"/>
            <a:ext cx="3863545" cy="2175866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5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28 členských států EU</a:t>
            </a:r>
            <a:r>
              <a:rPr lang="cs-CZ" sz="15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Belgie, Bulharsko, </a:t>
            </a:r>
            <a:br>
              <a:rPr lang="cs-CZ" sz="15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5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Chorvatsko, Česká republika, Dánsko, Estonsko, </a:t>
            </a:r>
            <a:r>
              <a:rPr lang="cs-CZ" sz="15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Finsko</a:t>
            </a:r>
            <a:r>
              <a:rPr lang="cs-CZ" sz="15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Francie, Irsko, Itálie, Kypr, Litva, Lotyšsko, </a:t>
            </a:r>
            <a:r>
              <a:rPr lang="cs-CZ" sz="15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Lucembursko</a:t>
            </a:r>
            <a:r>
              <a:rPr lang="cs-CZ" sz="15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Maďarsko, Malta, Německo, </a:t>
            </a:r>
            <a:r>
              <a:rPr lang="cs-CZ" sz="15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Nizozemí</a:t>
            </a:r>
            <a:r>
              <a:rPr lang="cs-CZ" sz="15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Polsko, Portugalsko, Rakousko, </a:t>
            </a:r>
            <a:r>
              <a:rPr lang="cs-CZ" sz="15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Rumunsko</a:t>
            </a:r>
            <a:r>
              <a:rPr lang="cs-CZ" sz="15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Řecko, Slovensko, Slovinsko, </a:t>
            </a:r>
            <a:r>
              <a:rPr lang="cs-CZ" sz="1500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Španělsko</a:t>
            </a:r>
            <a:r>
              <a:rPr lang="cs-CZ" sz="15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Švédsko, Velká Británie</a:t>
            </a:r>
            <a:endParaRPr lang="cs-CZ" sz="15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2" name="Rounded Rectangle 1171">
            <a:extLst>
              <a:ext uri="{FF2B5EF4-FFF2-40B4-BE49-F238E27FC236}">
                <a16:creationId xmlns="" xmlns:a16="http://schemas.microsoft.com/office/drawing/2014/main" id="{BCF562EE-BFD7-D94E-BFA3-F7B6E281CA6E}"/>
              </a:ext>
            </a:extLst>
          </p:cNvPr>
          <p:cNvSpPr/>
          <p:nvPr/>
        </p:nvSpPr>
        <p:spPr>
          <a:xfrm>
            <a:off x="8039099" y="4023533"/>
            <a:ext cx="3863545" cy="75154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cs-CZ" sz="15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Země EHP</a:t>
            </a:r>
            <a:r>
              <a:rPr lang="cs-CZ" sz="15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Island, Lichtenštejnsko, Norsko</a:t>
            </a:r>
            <a:endParaRPr lang="cs-CZ" sz="15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4" name="Rectangle 1207"/>
          <p:cNvSpPr/>
          <p:nvPr/>
        </p:nvSpPr>
        <p:spPr>
          <a:xfrm>
            <a:off x="8556793" y="5676654"/>
            <a:ext cx="1543134" cy="146912"/>
          </a:xfrm>
          <a:prstGeom prst="rect">
            <a:avLst/>
          </a:prstGeom>
          <a:noFill/>
          <a:scene3d>
            <a:camera prst="orthographicFront">
              <a:rot lat="11400000" lon="0" rev="0"/>
            </a:camera>
            <a:lightRig rig="threePt" dir="t"/>
          </a:scene3d>
          <a:sp3d/>
        </p:spPr>
        <p:txBody>
          <a:bodyPr wrap="square" lIns="0" tIns="0" rIns="0" bIns="0">
            <a:spAutoFit/>
            <a:flatTx/>
          </a:bodyPr>
          <a:lstStyle/>
          <a:p>
            <a:pPr>
              <a:lnSpc>
                <a:spcPct val="120000"/>
              </a:lnSpc>
            </a:pPr>
            <a:r>
              <a:rPr lang="cs-CZ" sz="1000" b="1" dirty="0">
                <a:solidFill>
                  <a:srgbClr val="FFFFFF"/>
                </a:solidFill>
                <a:latin typeface="Roboto light"/>
                <a:cs typeface="Roboto light"/>
              </a:rPr>
              <a:t>SINGAPUR</a:t>
            </a:r>
            <a:endParaRPr lang="en-US" sz="1000" b="1" dirty="0">
              <a:solidFill>
                <a:srgbClr val="FFFFFF"/>
              </a:solidFill>
              <a:latin typeface="Roboto light"/>
              <a:cs typeface="Roboto light"/>
            </a:endParaRPr>
          </a:p>
        </p:txBody>
      </p:sp>
      <p:sp>
        <p:nvSpPr>
          <p:cNvPr id="1179" name="Rounded Rectangle 1178">
            <a:extLst>
              <a:ext uri="{FF2B5EF4-FFF2-40B4-BE49-F238E27FC236}">
                <a16:creationId xmlns="" xmlns:a16="http://schemas.microsoft.com/office/drawing/2014/main" id="{31ECD139-B79E-A349-ACE3-5D3EEFF63E2A}"/>
              </a:ext>
            </a:extLst>
          </p:cNvPr>
          <p:cNvSpPr/>
          <p:nvPr/>
        </p:nvSpPr>
        <p:spPr>
          <a:xfrm>
            <a:off x="8039099" y="5161014"/>
            <a:ext cx="3863545" cy="75154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cs-CZ" sz="15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Kandidátské země</a:t>
            </a:r>
            <a:r>
              <a:rPr lang="cs-CZ" sz="15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: Turecko, Severní Makedonie, Srbsko</a:t>
            </a:r>
            <a:endParaRPr lang="cs-CZ" sz="1500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6" name="TextovéPole 1175"/>
          <p:cNvSpPr txBox="1"/>
          <p:nvPr/>
        </p:nvSpPr>
        <p:spPr>
          <a:xfrm>
            <a:off x="544576" y="303473"/>
            <a:ext cx="767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ZAHRANIČNÍ VÝJEZDY V EVROPĚ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77" name="Obrázek 11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47F2737D-BE7B-E047-8563-7F05C37D8F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53" y="1461734"/>
            <a:ext cx="7485822" cy="499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6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36235" y="881193"/>
            <a:ext cx="10905239" cy="304623"/>
          </a:xfrm>
        </p:spPr>
        <p:txBody>
          <a:bodyPr>
            <a:noAutofit/>
          </a:bodyPr>
          <a:lstStyle/>
          <a:p>
            <a:r>
              <a:rPr lang="cs-CZ" sz="2800" b="1" spc="1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Kdo a kam může žádat</a:t>
            </a:r>
            <a:endParaRPr lang="en-US" sz="2800" b="1" spc="1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174" name="Rectangle 1207"/>
          <p:cNvSpPr/>
          <p:nvPr/>
        </p:nvSpPr>
        <p:spPr>
          <a:xfrm>
            <a:off x="8556793" y="5676654"/>
            <a:ext cx="1543134" cy="146912"/>
          </a:xfrm>
          <a:prstGeom prst="rect">
            <a:avLst/>
          </a:prstGeom>
          <a:noFill/>
          <a:scene3d>
            <a:camera prst="orthographicFront">
              <a:rot lat="11400000" lon="0" rev="0"/>
            </a:camera>
            <a:lightRig rig="threePt" dir="t"/>
          </a:scene3d>
          <a:sp3d/>
        </p:spPr>
        <p:txBody>
          <a:bodyPr wrap="square" lIns="0" tIns="0" rIns="0" bIns="0">
            <a:spAutoFit/>
            <a:flatTx/>
          </a:bodyPr>
          <a:lstStyle/>
          <a:p>
            <a:pPr>
              <a:lnSpc>
                <a:spcPct val="120000"/>
              </a:lnSpc>
            </a:pPr>
            <a:r>
              <a:rPr lang="cs-CZ" sz="1000" b="1" dirty="0">
                <a:solidFill>
                  <a:srgbClr val="FFFFFF"/>
                </a:solidFill>
                <a:latin typeface="Roboto light"/>
                <a:cs typeface="Roboto light"/>
              </a:rPr>
              <a:t>SINGAPUR</a:t>
            </a:r>
            <a:endParaRPr lang="en-US" sz="1000" b="1" dirty="0">
              <a:solidFill>
                <a:srgbClr val="FFFFFF"/>
              </a:solidFill>
              <a:latin typeface="Roboto light"/>
              <a:cs typeface="Roboto light"/>
            </a:endParaRPr>
          </a:p>
        </p:txBody>
      </p:sp>
      <p:sp>
        <p:nvSpPr>
          <p:cNvPr id="1176" name="TextovéPole 1175"/>
          <p:cNvSpPr txBox="1"/>
          <p:nvPr/>
        </p:nvSpPr>
        <p:spPr>
          <a:xfrm>
            <a:off x="544576" y="303473"/>
            <a:ext cx="767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ZAHRANIČNÍ VÝJEZDY V EVROPĚ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77" name="Obrázek 11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71C12A5-44E1-BC4B-A38C-5AF9DF9784D5}"/>
              </a:ext>
            </a:extLst>
          </p:cNvPr>
          <p:cNvSpPr txBox="1"/>
          <p:nvPr/>
        </p:nvSpPr>
        <p:spPr>
          <a:xfrm>
            <a:off x="636235" y="1408274"/>
            <a:ext cx="102743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smtClean="0">
                <a:ln w="0"/>
                <a:solidFill>
                  <a:schemeClr val="accent5"/>
                </a:solidFill>
                <a:latin typeface="+mj-lt"/>
              </a:rPr>
              <a:t>Student </a:t>
            </a:r>
            <a:r>
              <a:rPr lang="cs-CZ" sz="2400" dirty="0">
                <a:ln w="0"/>
                <a:solidFill>
                  <a:schemeClr val="accent5"/>
                </a:solidFill>
                <a:latin typeface="+mj-lt"/>
              </a:rPr>
              <a:t>ČVUT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ln w="0"/>
                <a:solidFill>
                  <a:schemeClr val="accent5"/>
                </a:solidFill>
                <a:latin typeface="+mj-lt"/>
              </a:rPr>
              <a:t>Seznam </a:t>
            </a:r>
            <a:r>
              <a:rPr lang="cs-CZ" sz="2400" dirty="0" smtClean="0">
                <a:ln w="0"/>
                <a:solidFill>
                  <a:schemeClr val="accent5"/>
                </a:solidFill>
                <a:latin typeface="+mj-lt"/>
              </a:rPr>
              <a:t>zahraničních </a:t>
            </a:r>
            <a:r>
              <a:rPr lang="cs-CZ" sz="2400" dirty="0">
                <a:ln w="0"/>
                <a:solidFill>
                  <a:schemeClr val="accent5"/>
                </a:solidFill>
                <a:latin typeface="+mj-lt"/>
              </a:rPr>
              <a:t>univerzit je k nalezení v </a:t>
            </a:r>
            <a:r>
              <a:rPr lang="cs-CZ" sz="2400" dirty="0" smtClean="0">
                <a:ln w="0"/>
                <a:solidFill>
                  <a:schemeClr val="accent5"/>
                </a:solidFill>
                <a:latin typeface="+mj-lt"/>
              </a:rPr>
              <a:t>aplikaci </a:t>
            </a:r>
            <a:r>
              <a:rPr lang="cs-CZ" sz="2400" dirty="0">
                <a:ln w="0"/>
                <a:solidFill>
                  <a:schemeClr val="accent5"/>
                </a:solidFill>
                <a:latin typeface="+mj-lt"/>
              </a:rPr>
              <a:t>Mobility</a:t>
            </a:r>
          </a:p>
          <a:p>
            <a:pPr algn="ctr"/>
            <a:r>
              <a:rPr lang="cs-CZ" sz="2800" dirty="0">
                <a:hlinkClick r:id="rId5"/>
              </a:rPr>
              <a:t>https://mobility.cvut.cz/</a:t>
            </a:r>
            <a:endParaRPr lang="cs-CZ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2" name="Obrázek 2">
            <a:extLst>
              <a:ext uri="{FF2B5EF4-FFF2-40B4-BE49-F238E27FC236}">
                <a16:creationId xmlns="" xmlns:a16="http://schemas.microsoft.com/office/drawing/2014/main" id="{D047E2D3-30D6-F242-88DE-3F42D458A9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77678" y="2793269"/>
            <a:ext cx="5954077" cy="2674026"/>
          </a:xfrm>
          <a:prstGeom prst="rect">
            <a:avLst/>
          </a:prstGeom>
        </p:spPr>
      </p:pic>
      <p:sp>
        <p:nvSpPr>
          <p:cNvPr id="10" name="TextBox 1">
            <a:extLst>
              <a:ext uri="{FF2B5EF4-FFF2-40B4-BE49-F238E27FC236}">
                <a16:creationId xmlns="" xmlns:a16="http://schemas.microsoft.com/office/drawing/2014/main" id="{971C12A5-44E1-BC4B-A38C-5AF9DF9784D5}"/>
              </a:ext>
            </a:extLst>
          </p:cNvPr>
          <p:cNvSpPr txBox="1"/>
          <p:nvPr/>
        </p:nvSpPr>
        <p:spPr>
          <a:xfrm>
            <a:off x="809563" y="5565243"/>
            <a:ext cx="102743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kern="0" spc="100" dirty="0">
                <a:solidFill>
                  <a:schemeClr val="accent2">
                    <a:lumMod val="75000"/>
                  </a:schemeClr>
                </a:solidFill>
                <a:latin typeface="+mj-lt"/>
                <a:ea typeface="Roboto Medium" panose="02000000000000000000" pitchFamily="2" charset="0"/>
              </a:rPr>
              <a:t>Nebo na www.portal.cvut.cz     AKADEMICKÝ ROK 2020/21     Seznam nabízených univerzit</a:t>
            </a:r>
          </a:p>
          <a:p>
            <a:r>
              <a:rPr lang="cs-CZ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8640369" y="5823566"/>
            <a:ext cx="2500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4705553" y="5806169"/>
            <a:ext cx="2748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5665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174" name="Rectangle 1207"/>
          <p:cNvSpPr/>
          <p:nvPr/>
        </p:nvSpPr>
        <p:spPr>
          <a:xfrm>
            <a:off x="8556793" y="5676654"/>
            <a:ext cx="1543134" cy="146912"/>
          </a:xfrm>
          <a:prstGeom prst="rect">
            <a:avLst/>
          </a:prstGeom>
          <a:noFill/>
          <a:scene3d>
            <a:camera prst="orthographicFront">
              <a:rot lat="11400000" lon="0" rev="0"/>
            </a:camera>
            <a:lightRig rig="threePt" dir="t"/>
          </a:scene3d>
          <a:sp3d/>
        </p:spPr>
        <p:txBody>
          <a:bodyPr wrap="square" lIns="0" tIns="0" rIns="0" bIns="0">
            <a:spAutoFit/>
            <a:flatTx/>
          </a:bodyPr>
          <a:lstStyle/>
          <a:p>
            <a:pPr>
              <a:lnSpc>
                <a:spcPct val="120000"/>
              </a:lnSpc>
            </a:pPr>
            <a:r>
              <a:rPr lang="cs-CZ" sz="1000" b="1" dirty="0">
                <a:solidFill>
                  <a:srgbClr val="FFFFFF"/>
                </a:solidFill>
                <a:latin typeface="Roboto light"/>
                <a:cs typeface="Roboto light"/>
              </a:rPr>
              <a:t>SINGAPUR</a:t>
            </a:r>
            <a:endParaRPr lang="en-US" sz="1000" b="1" dirty="0">
              <a:solidFill>
                <a:srgbClr val="FFFFFF"/>
              </a:solidFill>
              <a:latin typeface="Roboto light"/>
              <a:cs typeface="Roboto light"/>
            </a:endParaRPr>
          </a:p>
        </p:txBody>
      </p:sp>
      <p:pic>
        <p:nvPicPr>
          <p:cNvPr id="1177" name="Obrázek 11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  <p:sp>
        <p:nvSpPr>
          <p:cNvPr id="9" name="Obdélník 4">
            <a:extLst>
              <a:ext uri="{FF2B5EF4-FFF2-40B4-BE49-F238E27FC236}">
                <a16:creationId xmlns="" xmlns:a16="http://schemas.microsoft.com/office/drawing/2014/main" id="{57C1964E-1207-824A-A65B-63475E3F0379}"/>
              </a:ext>
            </a:extLst>
          </p:cNvPr>
          <p:cNvSpPr/>
          <p:nvPr/>
        </p:nvSpPr>
        <p:spPr>
          <a:xfrm>
            <a:off x="479376" y="1942322"/>
            <a:ext cx="10441160" cy="254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chemeClr val="accent6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 a kde chcete studovat?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chemeClr val="bg1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Web zahraniční univerzity, jaké nabízejí předměty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Párování s předměty na fakultě </a:t>
            </a: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ČVUT (ještě ne srovnávací arch)</a:t>
            </a:r>
            <a:endParaRPr lang="cs-CZ" sz="2400" dirty="0">
              <a:solidFill>
                <a:schemeClr val="bg1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dirty="0">
                <a:ln w="0"/>
                <a:solidFill>
                  <a:schemeClr val="accent5"/>
                </a:solidFill>
                <a:latin typeface="+mj-lt"/>
              </a:rPr>
              <a:t>Vyberte si 3 fakultní dohody nebo 3 rektorátní dohody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kern="0" spc="100" dirty="0">
                <a:solidFill>
                  <a:schemeClr val="accent2">
                    <a:lumMod val="75000"/>
                  </a:schemeClr>
                </a:solidFill>
                <a:latin typeface="+mj-lt"/>
                <a:ea typeface="Roboto Medium" panose="02000000000000000000" pitchFamily="2" charset="0"/>
              </a:rPr>
              <a:t>Přihlaste se přes Mobility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36235" y="881193"/>
            <a:ext cx="10905239" cy="304623"/>
          </a:xfrm>
        </p:spPr>
        <p:txBody>
          <a:bodyPr>
            <a:noAutofit/>
          </a:bodyPr>
          <a:lstStyle/>
          <a:p>
            <a:r>
              <a:rPr lang="cs-CZ" sz="2800" b="1" spc="1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Jak si vybrat univerzitu?</a:t>
            </a:r>
            <a:endParaRPr lang="en-US" sz="2800" b="1" spc="1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44576" y="303473"/>
            <a:ext cx="767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ZAHRANIČNÍ VÝJEZDY V EVROPĚ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3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176" name="TextovéPole 1175"/>
          <p:cNvSpPr txBox="1"/>
          <p:nvPr/>
        </p:nvSpPr>
        <p:spPr>
          <a:xfrm>
            <a:off x="544576" y="303473"/>
            <a:ext cx="767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ZAHRANIČNÍ VÝJEZDY V EVROPĚ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77" name="Obrázek 11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  <p:sp>
        <p:nvSpPr>
          <p:cNvPr id="53" name="Obdélník 4">
            <a:extLst>
              <a:ext uri="{FF2B5EF4-FFF2-40B4-BE49-F238E27FC236}">
                <a16:creationId xmlns="" xmlns:a16="http://schemas.microsoft.com/office/drawing/2014/main" id="{6A88A888-F103-D44D-9A98-8F2430FA4FE8}"/>
              </a:ext>
            </a:extLst>
          </p:cNvPr>
          <p:cNvSpPr/>
          <p:nvPr/>
        </p:nvSpPr>
        <p:spPr>
          <a:xfrm>
            <a:off x="-168696" y="1291821"/>
            <a:ext cx="121920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cs-CZ" sz="24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  <a:hlinkClick r:id="rId4"/>
              </a:rPr>
              <a:t>https://</a:t>
            </a:r>
            <a:r>
              <a:rPr lang="cs-CZ" sz="2400" b="1" dirty="0">
                <a:solidFill>
                  <a:schemeClr val="accent6"/>
                </a:solidFill>
                <a:latin typeface="+mj-lt"/>
                <a:hlinkClick r:id="rId5"/>
              </a:rPr>
              <a:t>portal.cvut.cz</a:t>
            </a:r>
            <a:r>
              <a:rPr lang="cs-CZ" dirty="0">
                <a:latin typeface="+mj-lt"/>
                <a:hlinkClick r:id="rId5"/>
              </a:rPr>
              <a:t>/</a:t>
            </a:r>
            <a:endParaRPr lang="cs-CZ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Obrázek 5">
            <a:extLst>
              <a:ext uri="{FF2B5EF4-FFF2-40B4-BE49-F238E27FC236}">
                <a16:creationId xmlns="" xmlns:a16="http://schemas.microsoft.com/office/drawing/2014/main" id="{74C0DA7B-A68D-3945-A209-6242A159764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3299"/>
          <a:stretch/>
        </p:blipFill>
        <p:spPr>
          <a:xfrm>
            <a:off x="1882354" y="1779327"/>
            <a:ext cx="8089900" cy="4284568"/>
          </a:xfrm>
          <a:prstGeom prst="rect">
            <a:avLst/>
          </a:prstGeom>
        </p:spPr>
      </p:pic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36235" y="881193"/>
            <a:ext cx="10905239" cy="304623"/>
          </a:xfrm>
        </p:spPr>
        <p:txBody>
          <a:bodyPr>
            <a:noAutofit/>
          </a:bodyPr>
          <a:lstStyle/>
          <a:p>
            <a:r>
              <a:rPr lang="cs-CZ" sz="2800" b="1" spc="1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Jak se přihlásit?</a:t>
            </a:r>
            <a:endParaRPr lang="en-US" sz="2800" b="1" spc="1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722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174" name="Rectangle 1207"/>
          <p:cNvSpPr/>
          <p:nvPr/>
        </p:nvSpPr>
        <p:spPr>
          <a:xfrm>
            <a:off x="8556793" y="5676654"/>
            <a:ext cx="1543134" cy="146912"/>
          </a:xfrm>
          <a:prstGeom prst="rect">
            <a:avLst/>
          </a:prstGeom>
          <a:noFill/>
          <a:scene3d>
            <a:camera prst="orthographicFront">
              <a:rot lat="11400000" lon="0" rev="0"/>
            </a:camera>
            <a:lightRig rig="threePt" dir="t"/>
          </a:scene3d>
          <a:sp3d/>
        </p:spPr>
        <p:txBody>
          <a:bodyPr wrap="square" lIns="0" tIns="0" rIns="0" bIns="0">
            <a:spAutoFit/>
            <a:flatTx/>
          </a:bodyPr>
          <a:lstStyle/>
          <a:p>
            <a:pPr>
              <a:lnSpc>
                <a:spcPct val="120000"/>
              </a:lnSpc>
            </a:pPr>
            <a:r>
              <a:rPr lang="cs-CZ" sz="1000" b="1" dirty="0">
                <a:solidFill>
                  <a:srgbClr val="FFFFFF"/>
                </a:solidFill>
                <a:latin typeface="Roboto light"/>
                <a:cs typeface="Roboto light"/>
              </a:rPr>
              <a:t>SINGAPUR</a:t>
            </a:r>
            <a:endParaRPr lang="en-US" sz="1000" b="1" dirty="0">
              <a:solidFill>
                <a:srgbClr val="FFFFFF"/>
              </a:solidFill>
              <a:latin typeface="Roboto light"/>
              <a:cs typeface="Roboto light"/>
            </a:endParaRPr>
          </a:p>
        </p:txBody>
      </p:sp>
      <p:sp>
        <p:nvSpPr>
          <p:cNvPr id="1176" name="TextovéPole 1175"/>
          <p:cNvSpPr txBox="1"/>
          <p:nvPr/>
        </p:nvSpPr>
        <p:spPr>
          <a:xfrm>
            <a:off x="544576" y="303473"/>
            <a:ext cx="767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ZAHRANIČNÍ VÝJEZDY V EVROPĚ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77" name="Obrázek 11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  <p:grpSp>
        <p:nvGrpSpPr>
          <p:cNvPr id="9" name="Group 118">
            <a:extLst>
              <a:ext uri="{FF2B5EF4-FFF2-40B4-BE49-F238E27FC236}">
                <a16:creationId xmlns="" xmlns:a16="http://schemas.microsoft.com/office/drawing/2014/main" id="{103D29F5-1D4D-9B40-8864-1B0731130657}"/>
              </a:ext>
            </a:extLst>
          </p:cNvPr>
          <p:cNvGrpSpPr/>
          <p:nvPr/>
        </p:nvGrpSpPr>
        <p:grpSpPr>
          <a:xfrm>
            <a:off x="335360" y="1781445"/>
            <a:ext cx="589804" cy="728170"/>
            <a:chOff x="1994399" y="2158871"/>
            <a:chExt cx="589804" cy="728170"/>
          </a:xfrm>
        </p:grpSpPr>
        <p:sp>
          <p:nvSpPr>
            <p:cNvPr id="10" name="Freeform 5">
              <a:extLst>
                <a:ext uri="{FF2B5EF4-FFF2-40B4-BE49-F238E27FC236}">
                  <a16:creationId xmlns="" xmlns:a16="http://schemas.microsoft.com/office/drawing/2014/main" id="{BE1B8996-73F5-3043-B086-5F6E0E06A7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4399" y="2158871"/>
              <a:ext cx="459824" cy="728170"/>
            </a:xfrm>
            <a:custGeom>
              <a:avLst/>
              <a:gdLst>
                <a:gd name="T0" fmla="*/ 139 w 139"/>
                <a:gd name="T1" fmla="*/ 218 h 218"/>
                <a:gd name="T2" fmla="*/ 139 w 139"/>
                <a:gd name="T3" fmla="*/ 0 h 218"/>
                <a:gd name="T4" fmla="*/ 109 w 139"/>
                <a:gd name="T5" fmla="*/ 0 h 218"/>
                <a:gd name="T6" fmla="*/ 0 w 139"/>
                <a:gd name="T7" fmla="*/ 109 h 218"/>
                <a:gd name="T8" fmla="*/ 0 w 139"/>
                <a:gd name="T9" fmla="*/ 109 h 218"/>
                <a:gd name="T10" fmla="*/ 109 w 139"/>
                <a:gd name="T11" fmla="*/ 218 h 218"/>
                <a:gd name="T12" fmla="*/ 139 w 139"/>
                <a:gd name="T13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218">
                  <a:moveTo>
                    <a:pt x="139" y="218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49" y="0"/>
                    <a:pt x="0" y="49"/>
                    <a:pt x="0" y="109"/>
                  </a:cubicBezTo>
                  <a:cubicBezTo>
                    <a:pt x="0" y="109"/>
                    <a:pt x="0" y="109"/>
                    <a:pt x="0" y="109"/>
                  </a:cubicBezTo>
                  <a:cubicBezTo>
                    <a:pt x="0" y="169"/>
                    <a:pt x="49" y="218"/>
                    <a:pt x="109" y="218"/>
                  </a:cubicBezTo>
                  <a:lnTo>
                    <a:pt x="139" y="218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1" name="Rectangle 6">
              <a:extLst>
                <a:ext uri="{FF2B5EF4-FFF2-40B4-BE49-F238E27FC236}">
                  <a16:creationId xmlns="" xmlns:a16="http://schemas.microsoft.com/office/drawing/2014/main" id="{7C22E092-B055-954F-A4AE-5FCF3AE2C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7884" y="2158871"/>
              <a:ext cx="166319" cy="72817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2" name="Freeform 11">
              <a:extLst>
                <a:ext uri="{FF2B5EF4-FFF2-40B4-BE49-F238E27FC236}">
                  <a16:creationId xmlns="" xmlns:a16="http://schemas.microsoft.com/office/drawing/2014/main" id="{28C1C0F3-02A2-C24F-87AA-FF3BC3113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4399" y="2523655"/>
              <a:ext cx="585611" cy="363386"/>
            </a:xfrm>
            <a:custGeom>
              <a:avLst/>
              <a:gdLst>
                <a:gd name="T0" fmla="*/ 0 w 177"/>
                <a:gd name="T1" fmla="*/ 0 h 109"/>
                <a:gd name="T2" fmla="*/ 177 w 177"/>
                <a:gd name="T3" fmla="*/ 0 h 109"/>
                <a:gd name="T4" fmla="*/ 177 w 177"/>
                <a:gd name="T5" fmla="*/ 109 h 109"/>
                <a:gd name="T6" fmla="*/ 139 w 177"/>
                <a:gd name="T7" fmla="*/ 109 h 109"/>
                <a:gd name="T8" fmla="*/ 128 w 177"/>
                <a:gd name="T9" fmla="*/ 109 h 109"/>
                <a:gd name="T10" fmla="*/ 109 w 177"/>
                <a:gd name="T11" fmla="*/ 109 h 109"/>
                <a:gd name="T12" fmla="*/ 0 w 177"/>
                <a:gd name="T13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" h="109">
                  <a:moveTo>
                    <a:pt x="0" y="0"/>
                  </a:moveTo>
                  <a:cubicBezTo>
                    <a:pt x="177" y="0"/>
                    <a:pt x="177" y="0"/>
                    <a:pt x="177" y="0"/>
                  </a:cubicBezTo>
                  <a:cubicBezTo>
                    <a:pt x="177" y="109"/>
                    <a:pt x="177" y="109"/>
                    <a:pt x="177" y="109"/>
                  </a:cubicBezTo>
                  <a:cubicBezTo>
                    <a:pt x="139" y="109"/>
                    <a:pt x="139" y="109"/>
                    <a:pt x="139" y="109"/>
                  </a:cubicBezTo>
                  <a:cubicBezTo>
                    <a:pt x="128" y="109"/>
                    <a:pt x="128" y="109"/>
                    <a:pt x="128" y="109"/>
                  </a:cubicBezTo>
                  <a:cubicBezTo>
                    <a:pt x="109" y="109"/>
                    <a:pt x="109" y="109"/>
                    <a:pt x="109" y="109"/>
                  </a:cubicBezTo>
                  <a:cubicBezTo>
                    <a:pt x="49" y="109"/>
                    <a:pt x="0" y="60"/>
                    <a:pt x="0" y="0"/>
                  </a:cubicBezTo>
                  <a:close/>
                </a:path>
              </a:pathLst>
            </a:cu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4" name="Rectangle 10">
            <a:extLst>
              <a:ext uri="{FF2B5EF4-FFF2-40B4-BE49-F238E27FC236}">
                <a16:creationId xmlns="" xmlns:a16="http://schemas.microsoft.com/office/drawing/2014/main" id="{44FC5010-97A1-AB49-8AB6-2A40C0937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971" y="1781445"/>
            <a:ext cx="2067626" cy="72817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Lato Bold" panose="020F0802020204030203" pitchFamily="34" charset="0"/>
              </a:rPr>
              <a:t>LISTOPAD 2019</a:t>
            </a:r>
            <a:endParaRPr lang="id-ID" dirty="0">
              <a:solidFill>
                <a:schemeClr val="bg1"/>
              </a:solidFill>
              <a:latin typeface="Lato Bold" panose="020F0802020204030203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="" xmlns:a16="http://schemas.microsoft.com/office/drawing/2014/main" id="{DAB6FC7A-0AE9-4445-8ED8-CAAE7D319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9866" y="1775785"/>
            <a:ext cx="1994954" cy="728170"/>
          </a:xfrm>
          <a:prstGeom prst="rect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Lato Bold" panose="020F0802020204030203" pitchFamily="34" charset="0"/>
              </a:rPr>
              <a:t>ÚNOR 2020</a:t>
            </a:r>
            <a:endParaRPr lang="id-ID" dirty="0">
              <a:solidFill>
                <a:schemeClr val="bg1"/>
              </a:solidFill>
              <a:latin typeface="Lato Bold" panose="020F0802020204030203" pitchFamily="34" charset="0"/>
            </a:endParaRPr>
          </a:p>
        </p:txBody>
      </p:sp>
      <p:sp>
        <p:nvSpPr>
          <p:cNvPr id="20" name="Rectangle 16">
            <a:extLst>
              <a:ext uri="{FF2B5EF4-FFF2-40B4-BE49-F238E27FC236}">
                <a16:creationId xmlns="" xmlns:a16="http://schemas.microsoft.com/office/drawing/2014/main" id="{447C42EA-D6EE-2946-BF2D-1298C9B05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6004" y="1775785"/>
            <a:ext cx="2003174" cy="728170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Lato Bold" panose="020F0802020204030203" pitchFamily="34" charset="0"/>
              </a:rPr>
              <a:t>LEDEN 2020</a:t>
            </a:r>
            <a:endParaRPr lang="id-ID" dirty="0">
              <a:solidFill>
                <a:schemeClr val="bg1"/>
              </a:solidFill>
              <a:latin typeface="Lato Bold" panose="020F0802020204030203" pitchFamily="34" charset="0"/>
            </a:endParaRPr>
          </a:p>
        </p:txBody>
      </p:sp>
      <p:grpSp>
        <p:nvGrpSpPr>
          <p:cNvPr id="22" name="Group 4">
            <a:extLst>
              <a:ext uri="{FF2B5EF4-FFF2-40B4-BE49-F238E27FC236}">
                <a16:creationId xmlns="" xmlns:a16="http://schemas.microsoft.com/office/drawing/2014/main" id="{7AEDC421-AD61-A248-A3F1-BC8653DF2AC0}"/>
              </a:ext>
            </a:extLst>
          </p:cNvPr>
          <p:cNvGrpSpPr/>
          <p:nvPr/>
        </p:nvGrpSpPr>
        <p:grpSpPr>
          <a:xfrm>
            <a:off x="8176441" y="2636445"/>
            <a:ext cx="551992" cy="1660357"/>
            <a:chOff x="5757807" y="2732605"/>
            <a:chExt cx="551992" cy="816672"/>
          </a:xfrm>
        </p:grpSpPr>
        <p:cxnSp>
          <p:nvCxnSpPr>
            <p:cNvPr id="23" name="Straight Connector 147">
              <a:extLst>
                <a:ext uri="{FF2B5EF4-FFF2-40B4-BE49-F238E27FC236}">
                  <a16:creationId xmlns="" xmlns:a16="http://schemas.microsoft.com/office/drawing/2014/main" id="{B51FEF41-6F5D-5E40-AF6D-1D79C33DF5BA}"/>
                </a:ext>
              </a:extLst>
            </p:cNvPr>
            <p:cNvCxnSpPr>
              <a:stCxn id="24" idx="0"/>
            </p:cNvCxnSpPr>
            <p:nvPr/>
          </p:nvCxnSpPr>
          <p:spPr>
            <a:xfrm flipV="1">
              <a:off x="6033803" y="2732605"/>
              <a:ext cx="1" cy="553423"/>
            </a:xfrm>
            <a:prstGeom prst="line">
              <a:avLst/>
            </a:prstGeom>
            <a:ln>
              <a:solidFill>
                <a:schemeClr val="accent4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148">
              <a:extLst>
                <a:ext uri="{FF2B5EF4-FFF2-40B4-BE49-F238E27FC236}">
                  <a16:creationId xmlns="" xmlns:a16="http://schemas.microsoft.com/office/drawing/2014/main" id="{DF5C62D5-161C-9D4A-A3CD-5024EC38904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7807" y="3286028"/>
              <a:ext cx="551992" cy="26324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  <a:latin typeface="FontAwesome" pitchFamily="2" charset="0"/>
              </a:endParaRPr>
            </a:p>
          </p:txBody>
        </p:sp>
      </p:grpSp>
      <p:sp>
        <p:nvSpPr>
          <p:cNvPr id="25" name="Text Placeholder 32">
            <a:extLst>
              <a:ext uri="{FF2B5EF4-FFF2-40B4-BE49-F238E27FC236}">
                <a16:creationId xmlns="" xmlns:a16="http://schemas.microsoft.com/office/drawing/2014/main" id="{EEBFD388-6AA6-2F40-BD81-2078028936D1}"/>
              </a:ext>
            </a:extLst>
          </p:cNvPr>
          <p:cNvSpPr txBox="1">
            <a:spLocks/>
          </p:cNvSpPr>
          <p:nvPr/>
        </p:nvSpPr>
        <p:spPr>
          <a:xfrm>
            <a:off x="4299265" y="5011864"/>
            <a:ext cx="1877501" cy="36135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Jazykové testy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grpSp>
        <p:nvGrpSpPr>
          <p:cNvPr id="26" name="Group 2">
            <a:extLst>
              <a:ext uri="{FF2B5EF4-FFF2-40B4-BE49-F238E27FC236}">
                <a16:creationId xmlns="" xmlns:a16="http://schemas.microsoft.com/office/drawing/2014/main" id="{1C117DFF-078B-8C45-B534-00585D91BFFF}"/>
              </a:ext>
            </a:extLst>
          </p:cNvPr>
          <p:cNvGrpSpPr/>
          <p:nvPr/>
        </p:nvGrpSpPr>
        <p:grpSpPr>
          <a:xfrm>
            <a:off x="1554786" y="2684849"/>
            <a:ext cx="551992" cy="2174827"/>
            <a:chOff x="4048268" y="2732606"/>
            <a:chExt cx="551992" cy="2174827"/>
          </a:xfrm>
          <a:solidFill>
            <a:schemeClr val="accent2">
              <a:lumMod val="75000"/>
            </a:schemeClr>
          </a:solidFill>
        </p:grpSpPr>
        <p:cxnSp>
          <p:nvCxnSpPr>
            <p:cNvPr id="27" name="Straight Connector 152">
              <a:extLst>
                <a:ext uri="{FF2B5EF4-FFF2-40B4-BE49-F238E27FC236}">
                  <a16:creationId xmlns="" xmlns:a16="http://schemas.microsoft.com/office/drawing/2014/main" id="{A51E9449-069C-FB4A-8E0B-38F387AD6CF3}"/>
                </a:ext>
              </a:extLst>
            </p:cNvPr>
            <p:cNvCxnSpPr/>
            <p:nvPr/>
          </p:nvCxnSpPr>
          <p:spPr>
            <a:xfrm flipV="1">
              <a:off x="4324265" y="2732606"/>
              <a:ext cx="0" cy="1848567"/>
            </a:xfrm>
            <a:prstGeom prst="lin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153">
              <a:extLst>
                <a:ext uri="{FF2B5EF4-FFF2-40B4-BE49-F238E27FC236}">
                  <a16:creationId xmlns="" xmlns:a16="http://schemas.microsoft.com/office/drawing/2014/main" id="{23152986-951C-D24F-A966-CBC1C94E8FC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48268" y="4355441"/>
              <a:ext cx="551992" cy="5519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dirty="0">
                <a:solidFill>
                  <a:srgbClr val="FFFFFF"/>
                </a:solidFill>
                <a:latin typeface="FontAwesome" pitchFamily="2" charset="0"/>
              </a:endParaRPr>
            </a:p>
          </p:txBody>
        </p:sp>
      </p:grpSp>
      <p:sp>
        <p:nvSpPr>
          <p:cNvPr id="29" name="Text Placeholder 33">
            <a:extLst>
              <a:ext uri="{FF2B5EF4-FFF2-40B4-BE49-F238E27FC236}">
                <a16:creationId xmlns="" xmlns:a16="http://schemas.microsoft.com/office/drawing/2014/main" id="{F17D8F0D-93B2-5241-836D-A34A1EADDD09}"/>
              </a:ext>
            </a:extLst>
          </p:cNvPr>
          <p:cNvSpPr txBox="1">
            <a:spLocks/>
          </p:cNvSpPr>
          <p:nvPr/>
        </p:nvSpPr>
        <p:spPr>
          <a:xfrm>
            <a:off x="1128727" y="5023288"/>
            <a:ext cx="1404111" cy="23021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chemeClr val="accent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7.11. - 6.12.2019</a:t>
            </a:r>
            <a:endParaRPr lang="en-AU" sz="1400" dirty="0">
              <a:solidFill>
                <a:schemeClr val="accent2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30" name="Group 6">
            <a:extLst>
              <a:ext uri="{FF2B5EF4-FFF2-40B4-BE49-F238E27FC236}">
                <a16:creationId xmlns="" xmlns:a16="http://schemas.microsoft.com/office/drawing/2014/main" id="{BCC585AB-1959-0148-AA73-BF217FF43168}"/>
              </a:ext>
            </a:extLst>
          </p:cNvPr>
          <p:cNvGrpSpPr/>
          <p:nvPr/>
        </p:nvGrpSpPr>
        <p:grpSpPr>
          <a:xfrm>
            <a:off x="4977769" y="2684849"/>
            <a:ext cx="551992" cy="2128993"/>
            <a:chOff x="8747586" y="1187695"/>
            <a:chExt cx="551992" cy="2361582"/>
          </a:xfrm>
        </p:grpSpPr>
        <p:cxnSp>
          <p:nvCxnSpPr>
            <p:cNvPr id="31" name="Straight Connector 162">
              <a:extLst>
                <a:ext uri="{FF2B5EF4-FFF2-40B4-BE49-F238E27FC236}">
                  <a16:creationId xmlns="" xmlns:a16="http://schemas.microsoft.com/office/drawing/2014/main" id="{4D4E3DE6-C1C2-0A4A-8087-3D486842633C}"/>
                </a:ext>
              </a:extLst>
            </p:cNvPr>
            <p:cNvCxnSpPr/>
            <p:nvPr/>
          </p:nvCxnSpPr>
          <p:spPr>
            <a:xfrm flipH="1" flipV="1">
              <a:off x="9007833" y="1187695"/>
              <a:ext cx="15750" cy="1905101"/>
            </a:xfrm>
            <a:prstGeom prst="line">
              <a:avLst/>
            </a:prstGeom>
            <a:ln>
              <a:solidFill>
                <a:schemeClr val="accent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163">
              <a:extLst>
                <a:ext uri="{FF2B5EF4-FFF2-40B4-BE49-F238E27FC236}">
                  <a16:creationId xmlns="" xmlns:a16="http://schemas.microsoft.com/office/drawing/2014/main" id="{EE4031F1-1057-774F-9268-E615A1428F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747586" y="2997285"/>
              <a:ext cx="551992" cy="55199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33" name="Text Placeholder 32">
            <a:extLst>
              <a:ext uri="{FF2B5EF4-FFF2-40B4-BE49-F238E27FC236}">
                <a16:creationId xmlns="" xmlns:a16="http://schemas.microsoft.com/office/drawing/2014/main" id="{9BA3ED3B-38F6-AA41-AF78-D2F23030B038}"/>
              </a:ext>
            </a:extLst>
          </p:cNvPr>
          <p:cNvSpPr txBox="1">
            <a:spLocks/>
          </p:cNvSpPr>
          <p:nvPr/>
        </p:nvSpPr>
        <p:spPr>
          <a:xfrm>
            <a:off x="7680176" y="4497836"/>
            <a:ext cx="1535376" cy="12354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Ústní kolo výběrového řízení </a:t>
            </a:r>
            <a:b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fakulta / rektorát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34" name="Rectangle 10">
            <a:extLst>
              <a:ext uri="{FF2B5EF4-FFF2-40B4-BE49-F238E27FC236}">
                <a16:creationId xmlns="" xmlns:a16="http://schemas.microsoft.com/office/drawing/2014/main" id="{F336F4F4-ADE1-0847-A5E9-71E20EC8C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8598" y="1781091"/>
            <a:ext cx="1233690" cy="728170"/>
          </a:xfrm>
          <a:prstGeom prst="rect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Lato Bold" panose="020F0802020204030203" pitchFamily="34" charset="0"/>
              </a:rPr>
              <a:t>VÝSLEDKY</a:t>
            </a:r>
            <a:endParaRPr lang="id-ID" dirty="0">
              <a:solidFill>
                <a:schemeClr val="bg1"/>
              </a:solidFill>
              <a:latin typeface="Lato Bold" panose="020F0802020204030203" pitchFamily="34" charset="0"/>
            </a:endParaRPr>
          </a:p>
        </p:txBody>
      </p:sp>
      <p:grpSp>
        <p:nvGrpSpPr>
          <p:cNvPr id="35" name="Group 2">
            <a:extLst>
              <a:ext uri="{FF2B5EF4-FFF2-40B4-BE49-F238E27FC236}">
                <a16:creationId xmlns="" xmlns:a16="http://schemas.microsoft.com/office/drawing/2014/main" id="{633B3410-7EBB-F44F-AA95-F058FDE5BA24}"/>
              </a:ext>
            </a:extLst>
          </p:cNvPr>
          <p:cNvGrpSpPr/>
          <p:nvPr/>
        </p:nvGrpSpPr>
        <p:grpSpPr>
          <a:xfrm>
            <a:off x="3327349" y="2692641"/>
            <a:ext cx="551992" cy="1199105"/>
            <a:chOff x="4048268" y="3682514"/>
            <a:chExt cx="551992" cy="1224920"/>
          </a:xfrm>
          <a:solidFill>
            <a:schemeClr val="accent5"/>
          </a:solidFill>
        </p:grpSpPr>
        <p:cxnSp>
          <p:nvCxnSpPr>
            <p:cNvPr id="36" name="Straight Connector 152">
              <a:extLst>
                <a:ext uri="{FF2B5EF4-FFF2-40B4-BE49-F238E27FC236}">
                  <a16:creationId xmlns="" xmlns:a16="http://schemas.microsoft.com/office/drawing/2014/main" id="{16D8B0BC-9B4F-CB4A-9135-E4CB39F56DF8}"/>
                </a:ext>
              </a:extLst>
            </p:cNvPr>
            <p:cNvCxnSpPr/>
            <p:nvPr/>
          </p:nvCxnSpPr>
          <p:spPr>
            <a:xfrm flipH="1" flipV="1">
              <a:off x="4314580" y="3682514"/>
              <a:ext cx="9685" cy="898660"/>
            </a:xfrm>
            <a:prstGeom prst="line">
              <a:avLst/>
            </a:prstGeom>
            <a:grpFill/>
            <a:ln>
              <a:solidFill>
                <a:schemeClr val="accent5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153">
              <a:extLst>
                <a:ext uri="{FF2B5EF4-FFF2-40B4-BE49-F238E27FC236}">
                  <a16:creationId xmlns="" xmlns:a16="http://schemas.microsoft.com/office/drawing/2014/main" id="{3B4C3112-1E80-A749-91C3-6960AAE642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48268" y="4355442"/>
              <a:ext cx="551992" cy="5519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dirty="0">
                <a:solidFill>
                  <a:srgbClr val="FFFFFF"/>
                </a:solidFill>
                <a:latin typeface="FontAwesome" pitchFamily="2" charset="0"/>
              </a:endParaRPr>
            </a:p>
          </p:txBody>
        </p:sp>
      </p:grpSp>
      <p:sp>
        <p:nvSpPr>
          <p:cNvPr id="38" name="TextovéPole 42">
            <a:extLst>
              <a:ext uri="{FF2B5EF4-FFF2-40B4-BE49-F238E27FC236}">
                <a16:creationId xmlns="" xmlns:a16="http://schemas.microsoft.com/office/drawing/2014/main" id="{29A10D55-3864-7C47-BD75-F370974F0B5F}"/>
              </a:ext>
            </a:extLst>
          </p:cNvPr>
          <p:cNvSpPr txBox="1"/>
          <p:nvPr/>
        </p:nvSpPr>
        <p:spPr>
          <a:xfrm>
            <a:off x="3041916" y="4077603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5"/>
                </a:solidFill>
              </a:rPr>
              <a:t>21.12.2019</a:t>
            </a:r>
          </a:p>
        </p:txBody>
      </p:sp>
      <p:sp>
        <p:nvSpPr>
          <p:cNvPr id="39" name="Rectangle 10">
            <a:extLst>
              <a:ext uri="{FF2B5EF4-FFF2-40B4-BE49-F238E27FC236}">
                <a16:creationId xmlns="" xmlns:a16="http://schemas.microsoft.com/office/drawing/2014/main" id="{C1003979-82F4-E342-8EE2-89D13FE29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1268" y="1777013"/>
            <a:ext cx="1229497" cy="728170"/>
          </a:xfrm>
          <a:prstGeom prst="rect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Lato Bold" panose="020F0802020204030203" pitchFamily="34" charset="0"/>
              </a:rPr>
              <a:t>VÝSLEDKY</a:t>
            </a:r>
            <a:endParaRPr lang="id-ID" dirty="0">
              <a:solidFill>
                <a:schemeClr val="bg1"/>
              </a:solidFill>
              <a:latin typeface="Lato Bold" panose="020F0802020204030203" pitchFamily="34" charset="0"/>
            </a:endParaRPr>
          </a:p>
        </p:txBody>
      </p:sp>
      <p:grpSp>
        <p:nvGrpSpPr>
          <p:cNvPr id="40" name="Group 2">
            <a:extLst>
              <a:ext uri="{FF2B5EF4-FFF2-40B4-BE49-F238E27FC236}">
                <a16:creationId xmlns="" xmlns:a16="http://schemas.microsoft.com/office/drawing/2014/main" id="{167065F2-4D2A-6D4A-8113-417F1875C584}"/>
              </a:ext>
            </a:extLst>
          </p:cNvPr>
          <p:cNvGrpSpPr/>
          <p:nvPr/>
        </p:nvGrpSpPr>
        <p:grpSpPr>
          <a:xfrm>
            <a:off x="6612441" y="2684849"/>
            <a:ext cx="551992" cy="1199105"/>
            <a:chOff x="4048268" y="3682514"/>
            <a:chExt cx="551992" cy="1224920"/>
          </a:xfrm>
          <a:solidFill>
            <a:schemeClr val="accent5"/>
          </a:solidFill>
        </p:grpSpPr>
        <p:cxnSp>
          <p:nvCxnSpPr>
            <p:cNvPr id="41" name="Straight Connector 152">
              <a:extLst>
                <a:ext uri="{FF2B5EF4-FFF2-40B4-BE49-F238E27FC236}">
                  <a16:creationId xmlns="" xmlns:a16="http://schemas.microsoft.com/office/drawing/2014/main" id="{0D988B47-3BBB-8941-AE28-45FF90908578}"/>
                </a:ext>
              </a:extLst>
            </p:cNvPr>
            <p:cNvCxnSpPr/>
            <p:nvPr/>
          </p:nvCxnSpPr>
          <p:spPr>
            <a:xfrm flipH="1" flipV="1">
              <a:off x="4314580" y="3682514"/>
              <a:ext cx="9685" cy="898660"/>
            </a:xfrm>
            <a:prstGeom prst="line">
              <a:avLst/>
            </a:prstGeom>
            <a:grpFill/>
            <a:ln>
              <a:solidFill>
                <a:schemeClr val="accent5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153">
              <a:extLst>
                <a:ext uri="{FF2B5EF4-FFF2-40B4-BE49-F238E27FC236}">
                  <a16:creationId xmlns="" xmlns:a16="http://schemas.microsoft.com/office/drawing/2014/main" id="{E07B3FBD-318E-5841-8390-D71372F2F9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48268" y="4355442"/>
              <a:ext cx="551992" cy="55199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dirty="0">
                <a:solidFill>
                  <a:srgbClr val="FFFFFF"/>
                </a:solidFill>
                <a:latin typeface="FontAwesome" pitchFamily="2" charset="0"/>
              </a:endParaRPr>
            </a:p>
          </p:txBody>
        </p:sp>
      </p:grpSp>
      <p:sp>
        <p:nvSpPr>
          <p:cNvPr id="43" name="TextovéPole 47">
            <a:extLst>
              <a:ext uri="{FF2B5EF4-FFF2-40B4-BE49-F238E27FC236}">
                <a16:creationId xmlns="" xmlns:a16="http://schemas.microsoft.com/office/drawing/2014/main" id="{1CB9A079-F5FB-414F-BC41-389AA6A6755E}"/>
              </a:ext>
            </a:extLst>
          </p:cNvPr>
          <p:cNvSpPr txBox="1"/>
          <p:nvPr/>
        </p:nvSpPr>
        <p:spPr>
          <a:xfrm>
            <a:off x="6265774" y="4077603"/>
            <a:ext cx="1250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solidFill>
                  <a:schemeClr val="accent5"/>
                </a:solidFill>
              </a:rPr>
              <a:t>Do 5.2.2020</a:t>
            </a:r>
          </a:p>
        </p:txBody>
      </p:sp>
      <p:sp>
        <p:nvSpPr>
          <p:cNvPr id="44" name="Rectangle 16">
            <a:extLst>
              <a:ext uri="{FF2B5EF4-FFF2-40B4-BE49-F238E27FC236}">
                <a16:creationId xmlns="" xmlns:a16="http://schemas.microsoft.com/office/drawing/2014/main" id="{F5D987E8-7942-7D4D-BE57-3201764E1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0412" y="1762474"/>
            <a:ext cx="1467173" cy="741479"/>
          </a:xfrm>
          <a:prstGeom prst="rect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Lato Bold" panose="020F0802020204030203" pitchFamily="34" charset="0"/>
              </a:rPr>
              <a:t>VÝSLEDKY</a:t>
            </a:r>
            <a:endParaRPr lang="id-ID" dirty="0">
              <a:solidFill>
                <a:schemeClr val="bg1"/>
              </a:solidFill>
              <a:latin typeface="Lato Bold" panose="020F0802020204030203" pitchFamily="34" charset="0"/>
            </a:endParaRPr>
          </a:p>
        </p:txBody>
      </p:sp>
      <p:grpSp>
        <p:nvGrpSpPr>
          <p:cNvPr id="45" name="Group 2">
            <a:extLst>
              <a:ext uri="{FF2B5EF4-FFF2-40B4-BE49-F238E27FC236}">
                <a16:creationId xmlns="" xmlns:a16="http://schemas.microsoft.com/office/drawing/2014/main" id="{21A15C99-3AC9-174D-9334-72C1DAE30D87}"/>
              </a:ext>
            </a:extLst>
          </p:cNvPr>
          <p:cNvGrpSpPr/>
          <p:nvPr/>
        </p:nvGrpSpPr>
        <p:grpSpPr>
          <a:xfrm>
            <a:off x="9912031" y="2684849"/>
            <a:ext cx="551992" cy="1199105"/>
            <a:chOff x="4048268" y="3682514"/>
            <a:chExt cx="551992" cy="1224920"/>
          </a:xfrm>
          <a:solidFill>
            <a:schemeClr val="accent1"/>
          </a:solidFill>
        </p:grpSpPr>
        <p:cxnSp>
          <p:nvCxnSpPr>
            <p:cNvPr id="46" name="Straight Connector 152">
              <a:extLst>
                <a:ext uri="{FF2B5EF4-FFF2-40B4-BE49-F238E27FC236}">
                  <a16:creationId xmlns="" xmlns:a16="http://schemas.microsoft.com/office/drawing/2014/main" id="{D1A914C5-CE91-354C-8202-30267DCFEEA1}"/>
                </a:ext>
              </a:extLst>
            </p:cNvPr>
            <p:cNvCxnSpPr/>
            <p:nvPr/>
          </p:nvCxnSpPr>
          <p:spPr>
            <a:xfrm flipH="1" flipV="1">
              <a:off x="4314580" y="3682514"/>
              <a:ext cx="9685" cy="898660"/>
            </a:xfrm>
            <a:prstGeom prst="line">
              <a:avLst/>
            </a:prstGeom>
            <a:grpFill/>
            <a:ln>
              <a:solidFill>
                <a:schemeClr val="accent5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153">
              <a:extLst>
                <a:ext uri="{FF2B5EF4-FFF2-40B4-BE49-F238E27FC236}">
                  <a16:creationId xmlns="" xmlns:a16="http://schemas.microsoft.com/office/drawing/2014/main" id="{7DE619C6-4423-4643-9E68-0AB98FE10C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048268" y="4355442"/>
              <a:ext cx="551992" cy="55199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AU" dirty="0">
                <a:solidFill>
                  <a:srgbClr val="FFFFFF"/>
                </a:solidFill>
                <a:latin typeface="FontAwesome" pitchFamily="2" charset="0"/>
              </a:endParaRPr>
            </a:p>
          </p:txBody>
        </p:sp>
      </p:grpSp>
      <p:sp>
        <p:nvSpPr>
          <p:cNvPr id="48" name="TextovéPole 54">
            <a:extLst>
              <a:ext uri="{FF2B5EF4-FFF2-40B4-BE49-F238E27FC236}">
                <a16:creationId xmlns="" xmlns:a16="http://schemas.microsoft.com/office/drawing/2014/main" id="{075873E4-8AEA-EB4F-9620-02730993EF6A}"/>
              </a:ext>
            </a:extLst>
          </p:cNvPr>
          <p:cNvSpPr txBox="1"/>
          <p:nvPr/>
        </p:nvSpPr>
        <p:spPr>
          <a:xfrm>
            <a:off x="9608897" y="4079389"/>
            <a:ext cx="1250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5"/>
                </a:solidFill>
              </a:rPr>
              <a:t>Do 28.2.2020</a:t>
            </a:r>
          </a:p>
        </p:txBody>
      </p:sp>
      <p:sp>
        <p:nvSpPr>
          <p:cNvPr id="49" name="Text Placeholder 32">
            <a:extLst>
              <a:ext uri="{FF2B5EF4-FFF2-40B4-BE49-F238E27FC236}">
                <a16:creationId xmlns="" xmlns:a16="http://schemas.microsoft.com/office/drawing/2014/main" id="{698E6CEC-B9E8-A245-A85C-F8CACE1008F4}"/>
              </a:ext>
            </a:extLst>
          </p:cNvPr>
          <p:cNvSpPr txBox="1">
            <a:spLocks/>
          </p:cNvSpPr>
          <p:nvPr/>
        </p:nvSpPr>
        <p:spPr>
          <a:xfrm>
            <a:off x="892031" y="5319510"/>
            <a:ext cx="1877501" cy="5040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Přihláška do výběrového řízení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50" name="Text Placeholder 32">
            <a:extLst>
              <a:ext uri="{FF2B5EF4-FFF2-40B4-BE49-F238E27FC236}">
                <a16:creationId xmlns="" xmlns:a16="http://schemas.microsoft.com/office/drawing/2014/main" id="{9CD40B2C-AAE0-1A49-AD0D-80D217CF919A}"/>
              </a:ext>
            </a:extLst>
          </p:cNvPr>
          <p:cNvSpPr txBox="1">
            <a:spLocks/>
          </p:cNvSpPr>
          <p:nvPr/>
        </p:nvSpPr>
        <p:spPr>
          <a:xfrm>
            <a:off x="2636565" y="4450592"/>
            <a:ext cx="1877501" cy="50405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Kontrola splnění</a:t>
            </a:r>
            <a:b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podmínek fakultním proděkanem</a:t>
            </a:r>
          </a:p>
          <a:p>
            <a:pPr marL="0" indent="0" algn="ctr">
              <a:buNone/>
            </a:pP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Lato Light" panose="020F0302020204030203" pitchFamily="34" charset="0"/>
            </a:endParaRPr>
          </a:p>
        </p:txBody>
      </p:sp>
      <p:sp>
        <p:nvSpPr>
          <p:cNvPr id="51" name="Text Placeholder 32">
            <a:extLst>
              <a:ext uri="{FF2B5EF4-FFF2-40B4-BE49-F238E27FC236}">
                <a16:creationId xmlns="" xmlns:a16="http://schemas.microsoft.com/office/drawing/2014/main" id="{121BC3FF-F77B-E14D-A103-8A0DCC75A519}"/>
              </a:ext>
            </a:extLst>
          </p:cNvPr>
          <p:cNvSpPr txBox="1">
            <a:spLocks/>
          </p:cNvSpPr>
          <p:nvPr/>
        </p:nvSpPr>
        <p:spPr>
          <a:xfrm>
            <a:off x="5940002" y="4495822"/>
            <a:ext cx="1877501" cy="59917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Výsledky </a:t>
            </a:r>
            <a:b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jazykových testů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52" name="Text Placeholder 32">
            <a:extLst>
              <a:ext uri="{FF2B5EF4-FFF2-40B4-BE49-F238E27FC236}">
                <a16:creationId xmlns="" xmlns:a16="http://schemas.microsoft.com/office/drawing/2014/main" id="{CBC7ADF5-68BE-F044-92AC-41186E01F9CD}"/>
              </a:ext>
            </a:extLst>
          </p:cNvPr>
          <p:cNvSpPr txBox="1">
            <a:spLocks/>
          </p:cNvSpPr>
          <p:nvPr/>
        </p:nvSpPr>
        <p:spPr>
          <a:xfrm>
            <a:off x="9249276" y="4495822"/>
            <a:ext cx="1877501" cy="59917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Přijetí do programu Erasmus +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grpSp>
        <p:nvGrpSpPr>
          <p:cNvPr id="53" name="Group 137"/>
          <p:cNvGrpSpPr/>
          <p:nvPr/>
        </p:nvGrpSpPr>
        <p:grpSpPr>
          <a:xfrm>
            <a:off x="10917585" y="1762472"/>
            <a:ext cx="661734" cy="728170"/>
            <a:chOff x="7739063" y="3990975"/>
            <a:chExt cx="414338" cy="827088"/>
          </a:xfrm>
        </p:grpSpPr>
        <p:sp>
          <p:nvSpPr>
            <p:cNvPr id="54" name="Freeform 18"/>
            <p:cNvSpPr>
              <a:spLocks/>
            </p:cNvSpPr>
            <p:nvPr/>
          </p:nvSpPr>
          <p:spPr bwMode="auto">
            <a:xfrm>
              <a:off x="7739063" y="3990975"/>
              <a:ext cx="414338" cy="827088"/>
            </a:xfrm>
            <a:custGeom>
              <a:avLst/>
              <a:gdLst>
                <a:gd name="T0" fmla="*/ 261 w 261"/>
                <a:gd name="T1" fmla="*/ 261 h 521"/>
                <a:gd name="T2" fmla="*/ 0 w 261"/>
                <a:gd name="T3" fmla="*/ 0 h 521"/>
                <a:gd name="T4" fmla="*/ 0 w 261"/>
                <a:gd name="T5" fmla="*/ 521 h 521"/>
                <a:gd name="T6" fmla="*/ 261 w 261"/>
                <a:gd name="T7" fmla="*/ 26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521">
                  <a:moveTo>
                    <a:pt x="261" y="261"/>
                  </a:moveTo>
                  <a:lnTo>
                    <a:pt x="0" y="0"/>
                  </a:lnTo>
                  <a:lnTo>
                    <a:pt x="0" y="521"/>
                  </a:lnTo>
                  <a:lnTo>
                    <a:pt x="261" y="261"/>
                  </a:lnTo>
                  <a:close/>
                </a:path>
              </a:pathLst>
            </a:custGeom>
            <a:solidFill>
              <a:srgbClr val="ECAE7D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" name="Freeform 19"/>
            <p:cNvSpPr>
              <a:spLocks/>
            </p:cNvSpPr>
            <p:nvPr/>
          </p:nvSpPr>
          <p:spPr bwMode="auto">
            <a:xfrm>
              <a:off x="8027988" y="4283075"/>
              <a:ext cx="125413" cy="242888"/>
            </a:xfrm>
            <a:custGeom>
              <a:avLst/>
              <a:gdLst>
                <a:gd name="T0" fmla="*/ 79 w 79"/>
                <a:gd name="T1" fmla="*/ 77 h 153"/>
                <a:gd name="T2" fmla="*/ 0 w 79"/>
                <a:gd name="T3" fmla="*/ 153 h 153"/>
                <a:gd name="T4" fmla="*/ 0 w 79"/>
                <a:gd name="T5" fmla="*/ 0 h 153"/>
                <a:gd name="T6" fmla="*/ 0 w 79"/>
                <a:gd name="T7" fmla="*/ 0 h 153"/>
                <a:gd name="T8" fmla="*/ 79 w 79"/>
                <a:gd name="T9" fmla="*/ 7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153">
                  <a:moveTo>
                    <a:pt x="79" y="77"/>
                  </a:moveTo>
                  <a:lnTo>
                    <a:pt x="0" y="153"/>
                  </a:lnTo>
                  <a:lnTo>
                    <a:pt x="0" y="0"/>
                  </a:lnTo>
                  <a:lnTo>
                    <a:pt x="0" y="0"/>
                  </a:lnTo>
                  <a:lnTo>
                    <a:pt x="79" y="7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6" name="Freeform 20"/>
            <p:cNvSpPr>
              <a:spLocks/>
            </p:cNvSpPr>
            <p:nvPr/>
          </p:nvSpPr>
          <p:spPr bwMode="auto">
            <a:xfrm>
              <a:off x="7739063" y="4405313"/>
              <a:ext cx="414338" cy="412750"/>
            </a:xfrm>
            <a:custGeom>
              <a:avLst/>
              <a:gdLst>
                <a:gd name="T0" fmla="*/ 261 w 261"/>
                <a:gd name="T1" fmla="*/ 0 h 260"/>
                <a:gd name="T2" fmla="*/ 0 w 261"/>
                <a:gd name="T3" fmla="*/ 260 h 260"/>
                <a:gd name="T4" fmla="*/ 0 w 261"/>
                <a:gd name="T5" fmla="*/ 0 h 260"/>
                <a:gd name="T6" fmla="*/ 261 w 261"/>
                <a:gd name="T7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1" h="260">
                  <a:moveTo>
                    <a:pt x="261" y="0"/>
                  </a:moveTo>
                  <a:lnTo>
                    <a:pt x="0" y="260"/>
                  </a:lnTo>
                  <a:lnTo>
                    <a:pt x="0" y="0"/>
                  </a:lnTo>
                  <a:lnTo>
                    <a:pt x="261" y="0"/>
                  </a:lnTo>
                  <a:close/>
                </a:path>
              </a:pathLst>
            </a:custGeom>
            <a:solidFill>
              <a:srgbClr val="333333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5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36235" y="881193"/>
            <a:ext cx="10905239" cy="304623"/>
          </a:xfrm>
        </p:spPr>
        <p:txBody>
          <a:bodyPr>
            <a:noAutofit/>
          </a:bodyPr>
          <a:lstStyle/>
          <a:p>
            <a:r>
              <a:rPr lang="cs-CZ" sz="2800" b="1" spc="1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Kdy se přihlásit?</a:t>
            </a:r>
            <a:endParaRPr lang="en-US" sz="2800" b="1" spc="1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281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36235" y="881193"/>
            <a:ext cx="10905239" cy="304623"/>
          </a:xfrm>
        </p:spPr>
        <p:txBody>
          <a:bodyPr>
            <a:noAutofit/>
          </a:bodyPr>
          <a:lstStyle/>
          <a:p>
            <a:r>
              <a:rPr lang="cs-CZ" sz="2400" b="1" spc="1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Uzávěrky pro přihlašování</a:t>
            </a:r>
            <a:endParaRPr lang="en-US" sz="2400" b="1" spc="1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176" name="TextovéPole 1175"/>
          <p:cNvSpPr txBox="1"/>
          <p:nvPr/>
        </p:nvSpPr>
        <p:spPr>
          <a:xfrm>
            <a:off x="544576" y="303473"/>
            <a:ext cx="767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ZAHRANIČNÍ VÝJEZDY V EVROPĚ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77" name="Obrázek 11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  <p:pic>
        <p:nvPicPr>
          <p:cNvPr id="9" name="Obrázek 2">
            <a:extLst>
              <a:ext uri="{FF2B5EF4-FFF2-40B4-BE49-F238E27FC236}">
                <a16:creationId xmlns="" xmlns:a16="http://schemas.microsoft.com/office/drawing/2014/main" id="{8081C274-0D0E-3E44-A856-FA6CC8B12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255" y="2019376"/>
            <a:ext cx="9798608" cy="33123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E4FC772-9FBA-2B42-BEC6-AC8D2FC33AE5}"/>
              </a:ext>
            </a:extLst>
          </p:cNvPr>
          <p:cNvSpPr txBox="1"/>
          <p:nvPr/>
        </p:nvSpPr>
        <p:spPr>
          <a:xfrm>
            <a:off x="4940211" y="1527524"/>
            <a:ext cx="2488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https://mobility.cvut.cz/</a:t>
            </a:r>
            <a:endParaRPr lang="cs-CZ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Obdélník 6">
            <a:extLst>
              <a:ext uri="{FF2B5EF4-FFF2-40B4-BE49-F238E27FC236}">
                <a16:creationId xmlns="" xmlns:a16="http://schemas.microsoft.com/office/drawing/2014/main" id="{3068875B-322A-3947-98DA-9689E11943A6}"/>
              </a:ext>
            </a:extLst>
          </p:cNvPr>
          <p:cNvSpPr/>
          <p:nvPr/>
        </p:nvSpPr>
        <p:spPr>
          <a:xfrm>
            <a:off x="-181371" y="5887879"/>
            <a:ext cx="121920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cs-CZ" sz="2400" b="1" u="sng" dirty="0">
                <a:solidFill>
                  <a:schemeClr val="accent6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Přihlaste se společně s výběrem termínu jazykového testu – Aj, </a:t>
            </a:r>
            <a:r>
              <a:rPr lang="cs-CZ" sz="2400" b="1" u="sng" dirty="0" err="1">
                <a:solidFill>
                  <a:schemeClr val="accent6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Nj</a:t>
            </a:r>
            <a:endParaRPr lang="cs-CZ" sz="2400" b="1" u="sng" dirty="0">
              <a:solidFill>
                <a:schemeClr val="accent6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071892" y="5413908"/>
            <a:ext cx="5880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spc="100" dirty="0">
                <a:solidFill>
                  <a:schemeClr val="accent5"/>
                </a:solidFill>
              </a:rPr>
              <a:t>(obrázek je pouze ilustrační, termíny budou vypsány)</a:t>
            </a:r>
            <a:endParaRPr lang="en-US" b="1" spc="1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5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00897" y="838493"/>
            <a:ext cx="10905239" cy="304623"/>
          </a:xfrm>
        </p:spPr>
        <p:txBody>
          <a:bodyPr>
            <a:noAutofit/>
          </a:bodyPr>
          <a:lstStyle/>
          <a:p>
            <a:r>
              <a:rPr lang="cs-CZ" sz="2800" b="1" spc="1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Co když Vás vybereme</a:t>
            </a:r>
            <a:endParaRPr lang="en-US" sz="2800" b="1" spc="1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Slide Number Placeholder 3"/>
          <p:cNvSpPr txBox="1">
            <a:spLocks/>
          </p:cNvSpPr>
          <p:nvPr/>
        </p:nvSpPr>
        <p:spPr>
          <a:xfrm>
            <a:off x="11471566" y="6257741"/>
            <a:ext cx="431079" cy="38908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77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EE2C88-6C8F-484D-AF69-578F576B1F44}" type="slidenum">
              <a:rPr lang="en-US"/>
              <a:pPr/>
              <a:t>9</a:t>
            </a:fld>
            <a:endParaRPr lang="en-US" dirty="0"/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4335768" y="4043161"/>
            <a:ext cx="0" cy="859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531706" y="3671234"/>
            <a:ext cx="0" cy="859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9374341" y="3579674"/>
            <a:ext cx="13083" cy="5159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Placeholder 32"/>
          <p:cNvSpPr txBox="1">
            <a:spLocks/>
          </p:cNvSpPr>
          <p:nvPr/>
        </p:nvSpPr>
        <p:spPr>
          <a:xfrm flipH="1">
            <a:off x="626601" y="2382330"/>
            <a:ext cx="2890362" cy="7376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Přihláška, kopie pasu, potvrzení o znalosti AJ</a:t>
            </a:r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, </a:t>
            </a: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studijní výsledky, motivační </a:t>
            </a:r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dopis…..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 Light" panose="02000000000000000000" pitchFamily="2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2262925" y="3601959"/>
            <a:ext cx="0" cy="8596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21"/>
          <p:cNvSpPr>
            <a:spLocks/>
          </p:cNvSpPr>
          <p:nvPr/>
        </p:nvSpPr>
        <p:spPr bwMode="auto">
          <a:xfrm>
            <a:off x="511083" y="2298914"/>
            <a:ext cx="9613423" cy="3558139"/>
          </a:xfrm>
          <a:custGeom>
            <a:avLst/>
            <a:gdLst>
              <a:gd name="T0" fmla="*/ 0 w 2828"/>
              <a:gd name="T1" fmla="*/ 856 h 1032"/>
              <a:gd name="T2" fmla="*/ 660 w 2828"/>
              <a:gd name="T3" fmla="*/ 540 h 1032"/>
              <a:gd name="T4" fmla="*/ 1232 w 2828"/>
              <a:gd name="T5" fmla="*/ 720 h 1032"/>
              <a:gd name="T6" fmla="*/ 1772 w 2828"/>
              <a:gd name="T7" fmla="*/ 320 h 1032"/>
              <a:gd name="T8" fmla="*/ 2315 w 2828"/>
              <a:gd name="T9" fmla="*/ 479 h 1032"/>
              <a:gd name="T10" fmla="*/ 2828 w 2828"/>
              <a:gd name="T11" fmla="*/ 0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28" h="1032">
                <a:moveTo>
                  <a:pt x="0" y="856"/>
                </a:moveTo>
                <a:cubicBezTo>
                  <a:pt x="420" y="1032"/>
                  <a:pt x="464" y="536"/>
                  <a:pt x="660" y="540"/>
                </a:cubicBezTo>
                <a:cubicBezTo>
                  <a:pt x="856" y="544"/>
                  <a:pt x="976" y="736"/>
                  <a:pt x="1232" y="720"/>
                </a:cubicBezTo>
                <a:cubicBezTo>
                  <a:pt x="1488" y="704"/>
                  <a:pt x="1508" y="352"/>
                  <a:pt x="1772" y="320"/>
                </a:cubicBezTo>
                <a:cubicBezTo>
                  <a:pt x="2036" y="288"/>
                  <a:pt x="2063" y="491"/>
                  <a:pt x="2315" y="479"/>
                </a:cubicBezTo>
                <a:cubicBezTo>
                  <a:pt x="2567" y="467"/>
                  <a:pt x="2572" y="84"/>
                  <a:pt x="2828" y="0"/>
                </a:cubicBezTo>
              </a:path>
            </a:pathLst>
          </a:custGeom>
          <a:noFill/>
          <a:ln w="15875" cap="flat">
            <a:solidFill>
              <a:schemeClr val="tx1">
                <a:lumMod val="65000"/>
                <a:lumOff val="35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Oval 19"/>
          <p:cNvSpPr>
            <a:spLocks noChangeArrowheads="1"/>
          </p:cNvSpPr>
          <p:nvPr/>
        </p:nvSpPr>
        <p:spPr bwMode="auto">
          <a:xfrm>
            <a:off x="3857013" y="4464016"/>
            <a:ext cx="995966" cy="99323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4" name="Oval 19"/>
          <p:cNvSpPr>
            <a:spLocks noChangeArrowheads="1"/>
          </p:cNvSpPr>
          <p:nvPr/>
        </p:nvSpPr>
        <p:spPr bwMode="auto">
          <a:xfrm>
            <a:off x="6053517" y="2846985"/>
            <a:ext cx="995966" cy="99323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400" dirty="0">
                <a:solidFill>
                  <a:srgbClr val="FFFFFF"/>
                </a:solidFill>
              </a:rPr>
              <a:t>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5" name="Oval 19"/>
          <p:cNvSpPr>
            <a:spLocks noChangeArrowheads="1"/>
          </p:cNvSpPr>
          <p:nvPr/>
        </p:nvSpPr>
        <p:spPr bwMode="auto">
          <a:xfrm>
            <a:off x="8875975" y="2593418"/>
            <a:ext cx="995966" cy="99323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6" name="Oval 19"/>
          <p:cNvSpPr>
            <a:spLocks noChangeArrowheads="1"/>
          </p:cNvSpPr>
          <p:nvPr/>
        </p:nvSpPr>
        <p:spPr bwMode="auto">
          <a:xfrm>
            <a:off x="1760306" y="3909525"/>
            <a:ext cx="995966" cy="99323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1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9773301" y="1518979"/>
            <a:ext cx="1316691" cy="790008"/>
            <a:chOff x="10452101" y="1779589"/>
            <a:chExt cx="365125" cy="219075"/>
          </a:xfrm>
        </p:grpSpPr>
        <p:sp>
          <p:nvSpPr>
            <p:cNvPr id="68" name="Freeform 22"/>
            <p:cNvSpPr>
              <a:spLocks/>
            </p:cNvSpPr>
            <p:nvPr/>
          </p:nvSpPr>
          <p:spPr bwMode="auto">
            <a:xfrm>
              <a:off x="10550526" y="1900239"/>
              <a:ext cx="112713" cy="98425"/>
            </a:xfrm>
            <a:custGeom>
              <a:avLst/>
              <a:gdLst>
                <a:gd name="T0" fmla="*/ 71 w 71"/>
                <a:gd name="T1" fmla="*/ 3 h 62"/>
                <a:gd name="T2" fmla="*/ 0 w 71"/>
                <a:gd name="T3" fmla="*/ 62 h 62"/>
                <a:gd name="T4" fmla="*/ 14 w 71"/>
                <a:gd name="T5" fmla="*/ 0 h 62"/>
                <a:gd name="T6" fmla="*/ 71 w 71"/>
                <a:gd name="T7" fmla="*/ 3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62">
                  <a:moveTo>
                    <a:pt x="71" y="3"/>
                  </a:moveTo>
                  <a:lnTo>
                    <a:pt x="0" y="62"/>
                  </a:lnTo>
                  <a:lnTo>
                    <a:pt x="14" y="0"/>
                  </a:lnTo>
                  <a:lnTo>
                    <a:pt x="71" y="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3"/>
            <p:cNvSpPr>
              <a:spLocks/>
            </p:cNvSpPr>
            <p:nvPr/>
          </p:nvSpPr>
          <p:spPr bwMode="auto">
            <a:xfrm>
              <a:off x="10452101" y="1779589"/>
              <a:ext cx="365125" cy="188913"/>
            </a:xfrm>
            <a:custGeom>
              <a:avLst/>
              <a:gdLst>
                <a:gd name="T0" fmla="*/ 230 w 230"/>
                <a:gd name="T1" fmla="*/ 0 h 119"/>
                <a:gd name="T2" fmla="*/ 0 w 230"/>
                <a:gd name="T3" fmla="*/ 26 h 119"/>
                <a:gd name="T4" fmla="*/ 140 w 230"/>
                <a:gd name="T5" fmla="*/ 119 h 119"/>
                <a:gd name="T6" fmla="*/ 230 w 230"/>
                <a:gd name="T7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0" h="119">
                  <a:moveTo>
                    <a:pt x="230" y="0"/>
                  </a:moveTo>
                  <a:lnTo>
                    <a:pt x="0" y="26"/>
                  </a:lnTo>
                  <a:lnTo>
                    <a:pt x="140" y="119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4"/>
            <p:cNvSpPr>
              <a:spLocks/>
            </p:cNvSpPr>
            <p:nvPr/>
          </p:nvSpPr>
          <p:spPr bwMode="auto">
            <a:xfrm>
              <a:off x="10531476" y="1792289"/>
              <a:ext cx="258763" cy="206375"/>
            </a:xfrm>
            <a:custGeom>
              <a:avLst/>
              <a:gdLst>
                <a:gd name="T0" fmla="*/ 163 w 163"/>
                <a:gd name="T1" fmla="*/ 0 h 130"/>
                <a:gd name="T2" fmla="*/ 0 w 163"/>
                <a:gd name="T3" fmla="*/ 52 h 130"/>
                <a:gd name="T4" fmla="*/ 12 w 163"/>
                <a:gd name="T5" fmla="*/ 130 h 130"/>
                <a:gd name="T6" fmla="*/ 26 w 163"/>
                <a:gd name="T7" fmla="*/ 68 h 130"/>
                <a:gd name="T8" fmla="*/ 163 w 163"/>
                <a:gd name="T9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130">
                  <a:moveTo>
                    <a:pt x="163" y="0"/>
                  </a:moveTo>
                  <a:lnTo>
                    <a:pt x="0" y="52"/>
                  </a:lnTo>
                  <a:lnTo>
                    <a:pt x="12" y="130"/>
                  </a:lnTo>
                  <a:lnTo>
                    <a:pt x="26" y="68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" name="Text Placeholder 32"/>
          <p:cNvSpPr txBox="1">
            <a:spLocks/>
          </p:cNvSpPr>
          <p:nvPr/>
        </p:nvSpPr>
        <p:spPr>
          <a:xfrm flipH="1">
            <a:off x="3706546" y="2903920"/>
            <a:ext cx="1572704" cy="47155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Potvrzení o přijetí ze </a:t>
            </a: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zahraniční univerzity</a:t>
            </a:r>
          </a:p>
        </p:txBody>
      </p:sp>
      <p:sp>
        <p:nvSpPr>
          <p:cNvPr id="73" name="TextBox 72"/>
          <p:cNvSpPr txBox="1"/>
          <p:nvPr/>
        </p:nvSpPr>
        <p:spPr>
          <a:xfrm flipH="1">
            <a:off x="3706546" y="2514161"/>
            <a:ext cx="1572710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cs-CZ" b="1" dirty="0">
                <a:solidFill>
                  <a:schemeClr val="accent5"/>
                </a:solidFill>
                <a:ea typeface="Roboto Black" panose="02000000000000000000" pitchFamily="2" charset="0"/>
              </a:rPr>
              <a:t>Vízum, letenka</a:t>
            </a:r>
            <a:endParaRPr lang="en-AU" b="1" dirty="0">
              <a:solidFill>
                <a:schemeClr val="accent5"/>
              </a:solidFill>
              <a:ea typeface="Roboto Black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 flipH="1">
            <a:off x="1285427" y="1518611"/>
            <a:ext cx="1572710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cs-CZ" b="1" dirty="0">
                <a:solidFill>
                  <a:schemeClr val="accent5"/>
                </a:solidFill>
                <a:ea typeface="Roboto Black" panose="02000000000000000000" pitchFamily="2" charset="0"/>
              </a:rPr>
              <a:t>Dokumenty pro zahraniční univerzitu</a:t>
            </a:r>
            <a:endParaRPr lang="en-AU" b="1" dirty="0">
              <a:solidFill>
                <a:schemeClr val="accent5"/>
              </a:solidFill>
              <a:ea typeface="Roboto Black" panose="02000000000000000000" pitchFamily="2" charset="0"/>
            </a:endParaRPr>
          </a:p>
        </p:txBody>
      </p:sp>
      <p:sp>
        <p:nvSpPr>
          <p:cNvPr id="76" name="Text Placeholder 32"/>
          <p:cNvSpPr txBox="1">
            <a:spLocks/>
          </p:cNvSpPr>
          <p:nvPr/>
        </p:nvSpPr>
        <p:spPr>
          <a:xfrm flipH="1">
            <a:off x="5185347" y="5256284"/>
            <a:ext cx="2657071" cy="142501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400" dirty="0" smtClean="0">
                <a:solidFill>
                  <a:schemeClr val="accent5"/>
                </a:solidFill>
                <a:latin typeface="+mj-lt"/>
                <a:ea typeface="Roboto Light" panose="02000000000000000000" pitchFamily="2" charset="0"/>
                <a:hlinkClick r:id="rId3"/>
              </a:rPr>
              <a:t>http://portal.cvut.cz</a:t>
            </a:r>
            <a:endParaRPr lang="cs-CZ" sz="1400" dirty="0">
              <a:solidFill>
                <a:schemeClr val="accent5"/>
              </a:solidFill>
              <a:latin typeface="+mj-lt"/>
              <a:ea typeface="Roboto Light" panose="02000000000000000000" pitchFamily="2" charset="0"/>
            </a:endParaRP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Learning</a:t>
            </a:r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 </a:t>
            </a:r>
            <a:r>
              <a:rPr lang="cs-CZ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agreement</a:t>
            </a:r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, Zápis do dalšího semestru, Pojištění, OLS test, Finanční dohoda …….</a:t>
            </a:r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 Light" panose="02000000000000000000" pitchFamily="2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flipH="1">
            <a:off x="5745351" y="4782291"/>
            <a:ext cx="1572710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cs-CZ" b="1" dirty="0">
                <a:solidFill>
                  <a:schemeClr val="accent5"/>
                </a:solidFill>
                <a:ea typeface="Roboto Black" panose="02000000000000000000" pitchFamily="2" charset="0"/>
              </a:rPr>
              <a:t>Před odjezdem</a:t>
            </a:r>
            <a:endParaRPr lang="en-AU" b="1" dirty="0">
              <a:solidFill>
                <a:schemeClr val="accent5"/>
              </a:solidFill>
              <a:ea typeface="Roboto Black" panose="02000000000000000000" pitchFamily="2" charset="0"/>
            </a:endParaRPr>
          </a:p>
        </p:txBody>
      </p:sp>
      <p:sp>
        <p:nvSpPr>
          <p:cNvPr id="79" name="Text Placeholder 32"/>
          <p:cNvSpPr txBox="1">
            <a:spLocks/>
          </p:cNvSpPr>
          <p:nvPr/>
        </p:nvSpPr>
        <p:spPr>
          <a:xfrm flipH="1">
            <a:off x="8222914" y="4579889"/>
            <a:ext cx="2393469" cy="127716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Potvrzení </a:t>
            </a:r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o </a:t>
            </a: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délce studia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Transcript</a:t>
            </a:r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 </a:t>
            </a:r>
            <a:r>
              <a:rPr lang="cs-CZ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of</a:t>
            </a: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 </a:t>
            </a:r>
            <a:r>
              <a:rPr lang="cs-CZ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Records</a:t>
            </a:r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Roboto Light" panose="02000000000000000000" pitchFamily="2" charset="0"/>
            </a:endParaRP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Uznání studia</a:t>
            </a:r>
          </a:p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Zprávy </a:t>
            </a:r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Roboto Light" panose="02000000000000000000" pitchFamily="2" charset="0"/>
              </a:rPr>
              <a:t>z pobytu</a:t>
            </a:r>
          </a:p>
        </p:txBody>
      </p:sp>
      <p:sp>
        <p:nvSpPr>
          <p:cNvPr id="80" name="TextBox 79"/>
          <p:cNvSpPr txBox="1"/>
          <p:nvPr/>
        </p:nvSpPr>
        <p:spPr>
          <a:xfrm flipH="1">
            <a:off x="8484123" y="4228457"/>
            <a:ext cx="1779669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cs-CZ" b="1" dirty="0" smtClean="0">
                <a:solidFill>
                  <a:schemeClr val="accent6"/>
                </a:solidFill>
                <a:ea typeface="Roboto Black" panose="02000000000000000000" pitchFamily="2" charset="0"/>
              </a:rPr>
              <a:t>Před a po návratu</a:t>
            </a:r>
            <a:endParaRPr lang="en-AU" b="1" dirty="0">
              <a:solidFill>
                <a:schemeClr val="accent6"/>
              </a:solidFill>
              <a:ea typeface="Roboto Black" panose="02000000000000000000" pitchFamily="2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516583" y="266149"/>
            <a:ext cx="767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ZAHRANIČNÍ VÝJEZDY V EVROPĚ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098" y="149302"/>
            <a:ext cx="1853531" cy="90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6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2" grpId="0" animBg="1"/>
      <p:bldP spid="63" grpId="0" animBg="1"/>
      <p:bldP spid="64" grpId="0" animBg="1"/>
      <p:bldP spid="65" grpId="0" animBg="1"/>
      <p:bldP spid="66" grpId="0" animBg="1"/>
      <p:bldP spid="72" grpId="0"/>
      <p:bldP spid="73" grpId="0"/>
      <p:bldP spid="74" grpId="0"/>
      <p:bldP spid="76" grpId="0"/>
      <p:bldP spid="77" grpId="0"/>
      <p:bldP spid="79" grpId="0"/>
      <p:bldP spid="80" grpId="0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>
            <a:ln w="0"/>
            <a:solidFill>
              <a:schemeClr val="accent1"/>
            </a:solidFill>
            <a:effectLst>
              <a:outerShdw blurRad="38100" dist="25400" dir="5400000" algn="ctr" rotWithShape="0">
                <a:srgbClr val="6E747A">
                  <a:alpha val="43000"/>
                </a:srgb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5361</TotalTime>
  <Words>1127</Words>
  <Application>Microsoft Office PowerPoint</Application>
  <PresentationFormat>Širokoúhlá obrazovka</PresentationFormat>
  <Paragraphs>164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13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32" baseType="lpstr">
      <vt:lpstr>Arial</vt:lpstr>
      <vt:lpstr>Calibri</vt:lpstr>
      <vt:lpstr>Calibri Light</vt:lpstr>
      <vt:lpstr>FontAwesome</vt:lpstr>
      <vt:lpstr>Lato Bold</vt:lpstr>
      <vt:lpstr>Lato Light</vt:lpstr>
      <vt:lpstr>Roboto Black</vt:lpstr>
      <vt:lpstr>Roboto Light</vt:lpstr>
      <vt:lpstr>Roboto Light</vt:lpstr>
      <vt:lpstr>Roboto Medium</vt:lpstr>
      <vt:lpstr>Symbol</vt:lpstr>
      <vt:lpstr>Times New Roman</vt:lpstr>
      <vt:lpstr>Webdings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Boškovi</dc:creator>
  <cp:lastModifiedBy>Kopecka, Eva</cp:lastModifiedBy>
  <cp:revision>102</cp:revision>
  <dcterms:created xsi:type="dcterms:W3CDTF">2015-10-13T14:27:41Z</dcterms:created>
  <dcterms:modified xsi:type="dcterms:W3CDTF">2019-11-05T13:30:03Z</dcterms:modified>
</cp:coreProperties>
</file>